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2;g27ab55ed520_0_69" descr="Google Shape;72;g27ab55ed520_0_69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73;g27ab55ed520_0_69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74;g27ab55ed520_0_69" descr="Google Shape;74;g27ab55ed520_0_6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8018" y="9563593"/>
            <a:ext cx="1350055" cy="4328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75;g27ab55ed520_0_69" descr="Google Shape;75;g27ab55ed520_0_6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22724" y="1434925"/>
            <a:ext cx="2841302" cy="434712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76;g27ab55ed520_0_69"/>
          <p:cNvSpPr txBox="1"/>
          <p:nvPr/>
        </p:nvSpPr>
        <p:spPr>
          <a:xfrm>
            <a:off x="233547" y="2570076"/>
            <a:ext cx="3560100" cy="817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COMMON SOCIAL ENGINEERING TACTICS </a:t>
            </a:r>
          </a:p>
        </p:txBody>
      </p:sp>
      <p:sp>
        <p:nvSpPr>
          <p:cNvPr id="114" name="Google Shape;77;g27ab55ed520_0_69"/>
          <p:cNvSpPr txBox="1"/>
          <p:nvPr/>
        </p:nvSpPr>
        <p:spPr>
          <a:xfrm>
            <a:off x="233547" y="1444971"/>
            <a:ext cx="3740700" cy="894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Most cyber attacks involve some kind of </a:t>
            </a:r>
            <a:r>
              <a:rPr>
                <a:solidFill>
                  <a:srgbClr val="2FF3DF"/>
                </a:solidFill>
              </a:rPr>
              <a:t>SOCIAL ENGINEERING</a:t>
            </a:r>
            <a:r>
              <a:t>: manipulating or deceiving a person into acting against their own best interests</a:t>
            </a:r>
          </a:p>
        </p:txBody>
      </p:sp>
      <p:sp>
        <p:nvSpPr>
          <p:cNvPr id="115" name="Google Shape;78;g27ab55ed520_0_69"/>
          <p:cNvSpPr txBox="1"/>
          <p:nvPr/>
        </p:nvSpPr>
        <p:spPr>
          <a:xfrm>
            <a:off x="4718330" y="1845093"/>
            <a:ext cx="2841302" cy="2316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2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URGENCY</a:t>
            </a:r>
            <a:r>
              <a:rPr>
                <a:solidFill>
                  <a:srgbClr val="FFFFFF"/>
                </a:solidFill>
              </a:rPr>
              <a:t>: Social Engineers want you to act without thinking 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F4CCCC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SENDER ADDRESSES</a:t>
            </a:r>
            <a:r>
              <a:rPr>
                <a:solidFill>
                  <a:srgbClr val="FFFFFF"/>
                </a:solidFill>
              </a:rPr>
              <a:t>: Always double-check the email address or phone number unexpected messages are sent from 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LINKS &amp; ATTACHMENTS</a:t>
            </a:r>
            <a:r>
              <a:rPr>
                <a:solidFill>
                  <a:srgbClr val="FFFFFF"/>
                </a:solidFill>
              </a:rPr>
              <a:t>: Avoid opening them until you can verify the sender.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6" name="Google Shape;79;g27ab55ed520_0_69"/>
          <p:cNvSpPr txBox="1"/>
          <p:nvPr/>
        </p:nvSpPr>
        <p:spPr>
          <a:xfrm>
            <a:off x="3527626" y="5202949"/>
            <a:ext cx="2726401" cy="538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Social Engineering is an illegal activity that accounts for </a:t>
            </a:r>
          </a:p>
        </p:txBody>
      </p:sp>
      <p:sp>
        <p:nvSpPr>
          <p:cNvPr id="117" name="Google Shape;80;g27ab55ed520_0_69"/>
          <p:cNvSpPr txBox="1"/>
          <p:nvPr/>
        </p:nvSpPr>
        <p:spPr>
          <a:xfrm>
            <a:off x="0" y="76200"/>
            <a:ext cx="7772400" cy="1444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 algn="ctr" defTabSz="877823">
              <a:lnSpc>
                <a:spcPct val="80000"/>
              </a:lnSpc>
              <a:defRPr sz="4703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SOCIAL</a:t>
            </a:r>
            <a:endParaRPr sz="5087"/>
          </a:p>
          <a:p>
            <a:pPr algn="ctr" defTabSz="877823">
              <a:lnSpc>
                <a:spcPct val="80000"/>
              </a:lnSpc>
              <a:defRPr sz="4703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ENGINEERING</a:t>
            </a:r>
          </a:p>
        </p:txBody>
      </p:sp>
      <p:sp>
        <p:nvSpPr>
          <p:cNvPr id="118" name="Google Shape;81;g27ab55ed520_0_69"/>
          <p:cNvSpPr txBox="1"/>
          <p:nvPr/>
        </p:nvSpPr>
        <p:spPr>
          <a:xfrm>
            <a:off x="233546" y="3213251"/>
            <a:ext cx="3472502" cy="2316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CURIOSITY</a:t>
            </a:r>
            <a:r>
              <a:rPr>
                <a:solidFill>
                  <a:srgbClr val="FFFFFF"/>
                </a:solidFill>
              </a:rPr>
              <a:t>: That mysterious flash drive might have malware. Best not to plug it in!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BAITING</a:t>
            </a:r>
            <a:r>
              <a:rPr>
                <a:solidFill>
                  <a:srgbClr val="FFFFFF"/>
                </a:solidFill>
              </a:rPr>
              <a:t>: A free cruise would be nice, but it's probably too good to be true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THREATS</a:t>
            </a:r>
            <a:r>
              <a:rPr>
                <a:solidFill>
                  <a:srgbClr val="FFFFFF"/>
                </a:solidFill>
              </a:rPr>
              <a:t>: If this is the first you're hearing about your unpaid taxes, it's probably extreme to be threatening legal action. Verify that sender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19" name="Google Shape;82;g27ab55ed520_0_69"/>
          <p:cNvSpPr txBox="1"/>
          <p:nvPr/>
        </p:nvSpPr>
        <p:spPr>
          <a:xfrm>
            <a:off x="3999674" y="1395015"/>
            <a:ext cx="3560101" cy="500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2200">
                <a:solidFill>
                  <a:srgbClr val="EA9999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RED FLAGS</a:t>
            </a:r>
          </a:p>
        </p:txBody>
      </p:sp>
      <p:sp>
        <p:nvSpPr>
          <p:cNvPr id="120" name="Google Shape;83;g27ab55ed520_0_69"/>
          <p:cNvSpPr txBox="1"/>
          <p:nvPr/>
        </p:nvSpPr>
        <p:spPr>
          <a:xfrm>
            <a:off x="3527633" y="5540919"/>
            <a:ext cx="2637301" cy="792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20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98% of cyber attacks</a:t>
            </a:r>
          </a:p>
        </p:txBody>
      </p:sp>
      <p:sp>
        <p:nvSpPr>
          <p:cNvPr id="121" name="Google Shape;84;g27ab55ed520_0_69"/>
          <p:cNvSpPr txBox="1"/>
          <p:nvPr/>
        </p:nvSpPr>
        <p:spPr>
          <a:xfrm>
            <a:off x="4470729" y="6595036"/>
            <a:ext cx="3089101" cy="538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start with phishing or social engineering attacks</a:t>
            </a:r>
          </a:p>
        </p:txBody>
      </p:sp>
      <p:sp>
        <p:nvSpPr>
          <p:cNvPr id="122" name="Google Shape;85;g27ab55ed520_0_69"/>
          <p:cNvSpPr txBox="1"/>
          <p:nvPr/>
        </p:nvSpPr>
        <p:spPr>
          <a:xfrm>
            <a:off x="4932510" y="5931368"/>
            <a:ext cx="2637302" cy="792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20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over 70% of </a:t>
            </a:r>
          </a:p>
          <a:p>
            <a:pPr algn="r">
              <a:defRPr sz="20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data breaches</a:t>
            </a:r>
          </a:p>
        </p:txBody>
      </p:sp>
      <p:sp>
        <p:nvSpPr>
          <p:cNvPr id="123" name="Google Shape;86;g27ab55ed520_0_69"/>
          <p:cNvSpPr txBox="1"/>
          <p:nvPr/>
        </p:nvSpPr>
        <p:spPr>
          <a:xfrm>
            <a:off x="5197373" y="5321670"/>
            <a:ext cx="494701" cy="1249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7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&amp;</a:t>
            </a:r>
          </a:p>
        </p:txBody>
      </p:sp>
      <p:sp>
        <p:nvSpPr>
          <p:cNvPr id="124" name="Google Shape;87;g27ab55ed520_0_69"/>
          <p:cNvSpPr txBox="1"/>
          <p:nvPr/>
        </p:nvSpPr>
        <p:spPr>
          <a:xfrm>
            <a:off x="3806599" y="6956607"/>
            <a:ext cx="3740701" cy="360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</a:lstStyle>
          <a:p>
            <a:pPr/>
            <a:r>
              <a:t>- ProofPoint</a:t>
            </a:r>
          </a:p>
        </p:txBody>
      </p:sp>
      <p:pic>
        <p:nvPicPr>
          <p:cNvPr id="125" name="Google Shape;88;g27ab55ed520_0_69" descr="Google Shape;88;g27ab55ed520_0_6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5394990"/>
            <a:ext cx="3472501" cy="4647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