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63;g1f296fed883_0_34" descr="Google Shape;163;g1f296fed883_0_34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6407"/>
          <a:stretch>
            <a:fillRect/>
          </a:stretch>
        </p:blipFill>
        <p:spPr>
          <a:xfrm>
            <a:off x="0" y="-1"/>
            <a:ext cx="7772400" cy="10058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164;g1f296fed883_0_34" descr="Google Shape;164;g1f296fed883_0_3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51459" y="1058410"/>
            <a:ext cx="1550337" cy="15503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165;g1f296fed883_0_34" descr="Google Shape;165;g1f296fed883_0_3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47609" y="1044353"/>
            <a:ext cx="3555074" cy="42806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Google Shape;166;g1f296fed883_0_34" descr="Google Shape;166;g1f296fed883_0_34"/>
          <p:cNvPicPr>
            <a:picLocks noChangeAspect="1"/>
          </p:cNvPicPr>
          <p:nvPr/>
        </p:nvPicPr>
        <p:blipFill>
          <a:blip r:embed="rId5">
            <a:extLst/>
          </a:blip>
          <a:srcRect l="0" t="0" r="42594" b="0"/>
          <a:stretch>
            <a:fillRect/>
          </a:stretch>
        </p:blipFill>
        <p:spPr>
          <a:xfrm>
            <a:off x="-1" y="4235625"/>
            <a:ext cx="4217401" cy="57147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Google Shape;167;g1f296fed883_0_34" descr="Google Shape;167;g1f296fed883_0_3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217410" y="9591450"/>
            <a:ext cx="1272991" cy="408182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Google Shape;168;g1f296fed883_0_34"/>
          <p:cNvSpPr txBox="1"/>
          <p:nvPr/>
        </p:nvSpPr>
        <p:spPr>
          <a:xfrm>
            <a:off x="0" y="42689"/>
            <a:ext cx="7772400" cy="984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57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SECURE CODING</a:t>
            </a:r>
          </a:p>
        </p:txBody>
      </p:sp>
      <p:sp>
        <p:nvSpPr>
          <p:cNvPr id="115" name="Google Shape;169;g1f296fed883_0_34"/>
          <p:cNvSpPr txBox="1"/>
          <p:nvPr/>
        </p:nvSpPr>
        <p:spPr>
          <a:xfrm>
            <a:off x="642143" y="3030326"/>
            <a:ext cx="2847002" cy="705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CRYPTOGRAPHIC FAILURES</a:t>
            </a:r>
          </a:p>
        </p:txBody>
      </p:sp>
      <p:sp>
        <p:nvSpPr>
          <p:cNvPr id="116" name="Google Shape;170;g1f296fed883_0_34"/>
          <p:cNvSpPr txBox="1"/>
          <p:nvPr/>
        </p:nvSpPr>
        <p:spPr>
          <a:xfrm>
            <a:off x="4196508" y="1437575"/>
            <a:ext cx="2847001" cy="705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BROKEN ACCESS CONTROL</a:t>
            </a:r>
          </a:p>
        </p:txBody>
      </p:sp>
      <p:sp>
        <p:nvSpPr>
          <p:cNvPr id="117" name="Google Shape;171;g1f296fed883_0_34"/>
          <p:cNvSpPr txBox="1"/>
          <p:nvPr/>
        </p:nvSpPr>
        <p:spPr>
          <a:xfrm>
            <a:off x="605342" y="1543206"/>
            <a:ext cx="1919702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INJECTIONS</a:t>
            </a:r>
          </a:p>
        </p:txBody>
      </p:sp>
      <p:sp>
        <p:nvSpPr>
          <p:cNvPr id="118" name="Google Shape;172;g1f296fed883_0_34"/>
          <p:cNvSpPr txBox="1"/>
          <p:nvPr/>
        </p:nvSpPr>
        <p:spPr>
          <a:xfrm>
            <a:off x="3665206" y="3141165"/>
            <a:ext cx="3378301" cy="705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SECURITY</a:t>
            </a:r>
          </a:p>
          <a:p>
            <a:pPr algn="r"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 MISCONFIGURATION</a:t>
            </a:r>
          </a:p>
        </p:txBody>
      </p:sp>
      <p:sp>
        <p:nvSpPr>
          <p:cNvPr id="119" name="Google Shape;173;g1f296fed883_0_34"/>
          <p:cNvSpPr txBox="1"/>
          <p:nvPr/>
        </p:nvSpPr>
        <p:spPr>
          <a:xfrm>
            <a:off x="4415668" y="5008848"/>
            <a:ext cx="2847001" cy="705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INSECURE</a:t>
            </a:r>
          </a:p>
          <a:p>
            <a:pPr algn="r"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 DESIGN</a:t>
            </a:r>
          </a:p>
        </p:txBody>
      </p:sp>
      <p:sp>
        <p:nvSpPr>
          <p:cNvPr id="120" name="Google Shape;174;g1f296fed883_0_34"/>
          <p:cNvSpPr txBox="1"/>
          <p:nvPr/>
        </p:nvSpPr>
        <p:spPr>
          <a:xfrm>
            <a:off x="658926" y="859455"/>
            <a:ext cx="3740700" cy="7711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90000"/>
              </a:lnSpc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HERE’S A LOOK INTO THE MOST COMMON APPLICATION VULNERABILITIES THAT MADE</a:t>
            </a:r>
          </a:p>
          <a:p>
            <a:pPr>
              <a:lnSpc>
                <a:spcPct val="9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OWASP 2021 TOP 10:</a:t>
            </a:r>
          </a:p>
        </p:txBody>
      </p:sp>
      <p:sp>
        <p:nvSpPr>
          <p:cNvPr id="121" name="Google Shape;175;g1f296fed883_0_34"/>
          <p:cNvSpPr txBox="1"/>
          <p:nvPr/>
        </p:nvSpPr>
        <p:spPr>
          <a:xfrm>
            <a:off x="623725" y="1769549"/>
            <a:ext cx="3305702" cy="1289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Injections happen when a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MALICIOUS USER</a:t>
            </a:r>
            <a:r>
              <a:t> inputs specially crafted text that interrupts the normal execution of a program, query, or OS command to steal and destroy data.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ALWAYS</a:t>
            </a:r>
            <a:r>
              <a:t> parameterize your queries, decouple user inputs from file system paths, sanitize user input, and maintain diligent code review.</a:t>
            </a:r>
          </a:p>
        </p:txBody>
      </p:sp>
      <p:sp>
        <p:nvSpPr>
          <p:cNvPr id="122" name="Google Shape;176;g1f296fed883_0_34"/>
          <p:cNvSpPr txBox="1"/>
          <p:nvPr/>
        </p:nvSpPr>
        <p:spPr>
          <a:xfrm>
            <a:off x="668401" y="3581525"/>
            <a:ext cx="3337800" cy="959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This category often leads to sensitive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DATA EXPOSURE</a:t>
            </a:r>
            <a:r>
              <a:t> or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SYSTEM COMPROMISE</a:t>
            </a:r>
            <a:r>
              <a:t>. When creating secure code, you want to I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NCLUDE STRONGER FEATURES</a:t>
            </a:r>
            <a:r>
              <a:t> to protect sensitive and regulated data.</a:t>
            </a:r>
          </a:p>
        </p:txBody>
      </p:sp>
      <p:sp>
        <p:nvSpPr>
          <p:cNvPr id="123" name="Google Shape;177;g1f296fed883_0_34"/>
          <p:cNvSpPr txBox="1"/>
          <p:nvPr/>
        </p:nvSpPr>
        <p:spPr>
          <a:xfrm>
            <a:off x="4114800" y="1972524"/>
            <a:ext cx="2915100" cy="1124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When developing your code, authentication and access restriction need to be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PROPERLY IMPLEMENTED</a:t>
            </a:r>
            <a:r>
              <a:t> and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TESTED</a:t>
            </a:r>
            <a:r>
              <a:t>. Don’t underestimate the strength of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TIGHTLY LOCKED</a:t>
            </a:r>
            <a:r>
              <a:t> administrative accounts.</a:t>
            </a:r>
          </a:p>
        </p:txBody>
      </p:sp>
      <p:sp>
        <p:nvSpPr>
          <p:cNvPr id="124" name="Google Shape;178;g1f296fed883_0_34"/>
          <p:cNvSpPr txBox="1"/>
          <p:nvPr/>
        </p:nvSpPr>
        <p:spPr>
          <a:xfrm>
            <a:off x="4141973" y="3688550"/>
            <a:ext cx="2847001" cy="1289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Static application security testing (SAST) is not a nice-to-have;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IT’S A MUST</a:t>
            </a:r>
            <a:r>
              <a:t>. This testing can help you detect XML in source code, inspecting third-party components with known vulnerabilities, as well as application configuration and dependencies.</a:t>
            </a:r>
          </a:p>
        </p:txBody>
      </p:sp>
      <p:sp>
        <p:nvSpPr>
          <p:cNvPr id="125" name="Google Shape;179;g1f296fed883_0_34"/>
          <p:cNvSpPr txBox="1"/>
          <p:nvPr/>
        </p:nvSpPr>
        <p:spPr>
          <a:xfrm>
            <a:off x="4060064" y="5559078"/>
            <a:ext cx="3157502" cy="1124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1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DON’T WAIT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to find vulnerabilities during penetration tests; </a:t>
            </a:r>
            <a:r>
              <a:t>INCORPORATE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application scanning early and test the resiliency of the code from the start. You need to diligently make security a </a:t>
            </a:r>
            <a:r>
              <a:t>PRIORITY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within your initial design and application testing.</a:t>
            </a:r>
          </a:p>
        </p:txBody>
      </p:sp>
      <p:sp>
        <p:nvSpPr>
          <p:cNvPr id="126" name="Google Shape;180;g1f296fed883_0_34"/>
          <p:cNvSpPr/>
          <p:nvPr/>
        </p:nvSpPr>
        <p:spPr>
          <a:xfrm>
            <a:off x="5957975" y="8241749"/>
            <a:ext cx="1814400" cy="1814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