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7772400" cy="10058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264944" y="2163089"/>
            <a:ext cx="7242601" cy="3839701"/>
          </a:xfrm>
          <a:prstGeom prst="rect">
            <a:avLst/>
          </a:prstGeom>
        </p:spPr>
        <p:txBody>
          <a:bodyPr/>
          <a:lstStyle>
            <a:lvl1pPr>
              <a:defRPr sz="153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264944" y="6164350"/>
            <a:ext cx="7242601" cy="2543701"/>
          </a:xfrm>
          <a:prstGeom prst="rect">
            <a:avLst/>
          </a:prstGeom>
        </p:spPr>
        <p:txBody>
          <a:bodyPr/>
          <a:lstStyle>
            <a:lvl1pPr marL="457200" indent="-3746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264944" y="4206106"/>
            <a:ext cx="7242601" cy="1646101"/>
          </a:xfrm>
          <a:prstGeom prst="rect">
            <a:avLst/>
          </a:prstGeom>
        </p:spPr>
        <p:txBody>
          <a:bodyPr anchor="ctr"/>
          <a:lstStyle>
            <a:lvl1pPr>
              <a:defRPr sz="46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264944" y="2253728"/>
            <a:ext cx="7242601" cy="6681001"/>
          </a:xfrm>
          <a:prstGeom prst="rect">
            <a:avLst/>
          </a:prstGeom>
        </p:spPr>
        <p:txBody>
          <a:bodyPr/>
          <a:lstStyle>
            <a:lvl1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1pPr>
            <a:lvl2pPr marL="10096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2pPr>
            <a:lvl3pPr marL="14668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■"/>
              <a:defRPr sz="2300"/>
            </a:lvl3pPr>
            <a:lvl4pPr marL="19240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lvl4pPr>
            <a:lvl5pPr marL="2381250" indent="-4381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264944" y="2253728"/>
            <a:ext cx="3399901" cy="6681001"/>
          </a:xfrm>
          <a:prstGeom prst="rect">
            <a:avLst/>
          </a:prstGeom>
        </p:spPr>
        <p:txBody>
          <a:bodyPr/>
          <a:lstStyle>
            <a:lvl1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1pPr>
            <a:lvl2pPr marL="9791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2pPr>
            <a:lvl3pPr marL="1436369" indent="-388619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■"/>
              <a:defRPr sz="1800"/>
            </a:lvl3pPr>
            <a:lvl4pPr marL="18935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lvl4pPr>
            <a:lvl5pPr marL="2350770" indent="-38862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○"/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4107539" y="2253728"/>
            <a:ext cx="3399901" cy="6681001"/>
          </a:xfrm>
          <a:prstGeom prst="rect">
            <a:avLst/>
          </a:prstGeom>
        </p:spPr>
        <p:txBody>
          <a:bodyPr/>
          <a:lstStyle/>
          <a:p>
            <a:pPr marL="457200" indent="-3429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800"/>
              <a:buFont typeface="Arial"/>
              <a:buChar char="●"/>
              <a:defRPr sz="1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264944" y="870271"/>
            <a:ext cx="7242601" cy="1119900"/>
          </a:xfrm>
          <a:prstGeom prst="rect">
            <a:avLst/>
          </a:prstGeom>
        </p:spPr>
        <p:txBody>
          <a:bodyPr anchor="t"/>
          <a:lstStyle>
            <a:lvl1pPr algn="l">
              <a:defRPr sz="3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264944" y="1086507"/>
            <a:ext cx="2386802" cy="1477801"/>
          </a:xfrm>
          <a:prstGeom prst="rect">
            <a:avLst/>
          </a:prstGeom>
        </p:spPr>
        <p:txBody>
          <a:bodyPr/>
          <a:lstStyle>
            <a:lvl1pPr algn="l">
              <a:defRPr sz="31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264944" y="2717439"/>
            <a:ext cx="2386802" cy="6217501"/>
          </a:xfrm>
          <a:prstGeom prst="rect">
            <a:avLst/>
          </a:prstGeom>
        </p:spPr>
        <p:txBody>
          <a:bodyPr/>
          <a:lstStyle>
            <a:lvl1pPr marL="4572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1pPr>
            <a:lvl2pPr marL="9144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2pPr>
            <a:lvl3pPr marL="13716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■"/>
              <a:defRPr sz="1500"/>
            </a:lvl3pPr>
            <a:lvl4pPr marL="18288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●"/>
              <a:defRPr sz="1500"/>
            </a:lvl4pPr>
            <a:lvl5pPr marL="2286000" indent="-3238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500"/>
              <a:buFont typeface="Arial"/>
              <a:buChar char="○"/>
              <a:defRPr sz="15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416712" y="880292"/>
            <a:ext cx="5412601" cy="7999802"/>
          </a:xfrm>
          <a:prstGeom prst="rect">
            <a:avLst/>
          </a:prstGeom>
        </p:spPr>
        <p:txBody>
          <a:bodyPr anchor="ctr"/>
          <a:lstStyle>
            <a:lvl1pPr algn="l">
              <a:defRPr sz="61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3886200" y="-246"/>
            <a:ext cx="3886200" cy="100584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1000"/>
            </a:pPr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25675" y="2411541"/>
            <a:ext cx="3438300" cy="2898901"/>
          </a:xfrm>
          <a:prstGeom prst="rect">
            <a:avLst/>
          </a:prstGeom>
        </p:spPr>
        <p:txBody>
          <a:bodyPr/>
          <a:lstStyle>
            <a:lvl1pPr>
              <a:defRPr sz="5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25675" y="5481568"/>
            <a:ext cx="3438300" cy="2415301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700"/>
            </a:lvl2pPr>
            <a:lvl3pPr>
              <a:defRPr sz="2700"/>
            </a:lvl3pPr>
            <a:lvl4pPr>
              <a:defRPr sz="2700"/>
            </a:lvl4pPr>
            <a:lvl5pPr>
              <a:defRPr sz="2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4198575" y="1415968"/>
            <a:ext cx="3261600" cy="7226102"/>
          </a:xfrm>
          <a:prstGeom prst="rect">
            <a:avLst/>
          </a:prstGeom>
        </p:spPr>
        <p:txBody>
          <a:bodyPr anchor="ctr"/>
          <a:lstStyle/>
          <a:p>
            <a:pPr marL="457200" indent="-3746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300"/>
              <a:buFont typeface="Arial"/>
              <a:buChar char="●"/>
              <a:defRPr sz="23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264944" y="8273125"/>
            <a:ext cx="5099101" cy="11832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2300"/>
            </a:lvl1pPr>
            <a:lvl2pPr marL="1009650" indent="-438150" algn="l">
              <a:buSzPts val="2300"/>
              <a:buChar char="○"/>
              <a:defRPr sz="2300"/>
            </a:lvl2pPr>
            <a:lvl3pPr marL="1466850" indent="-438150" algn="l">
              <a:buSzPts val="2300"/>
              <a:buChar char="■"/>
              <a:defRPr sz="2300"/>
            </a:lvl3pPr>
            <a:lvl4pPr marL="1924050" indent="-438150" algn="l">
              <a:buSzPts val="2300"/>
              <a:buChar char="●"/>
              <a:defRPr sz="2300"/>
            </a:lvl4pPr>
            <a:lvl5pPr marL="2381250" indent="-438150" algn="l">
              <a:buSzPts val="2300"/>
              <a:buChar char="○"/>
              <a:defRPr sz="23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264951" y="1456058"/>
            <a:ext cx="7242601" cy="4014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264944" y="5542288"/>
            <a:ext cx="7242601" cy="1550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16324" tIns="116324" rIns="116324" bIns="1163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7253224" y="9301346"/>
            <a:ext cx="414866" cy="405465"/>
          </a:xfrm>
          <a:prstGeom prst="rect">
            <a:avLst/>
          </a:prstGeom>
          <a:ln w="12700">
            <a:miter lim="400000"/>
          </a:ln>
        </p:spPr>
        <p:txBody>
          <a:bodyPr wrap="none" lIns="116324" tIns="116324" rIns="116324" bIns="116324" anchor="ctr">
            <a:normAutofit fontScale="100000" lnSpcReduction="0"/>
          </a:bodyPr>
          <a:lstStyle>
            <a:lvl1pPr algn="r">
              <a:defRPr sz="12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7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74650" marR="0" indent="-292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374650" marR="0" indent="196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374650" marR="0" indent="654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374650" marR="0" indent="1111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374650" marR="0" indent="15684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374650" marR="0" indent="20256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374650" marR="0" indent="24828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374650" marR="0" indent="29400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374650" marR="0" indent="33972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39;g1f296fed883_0_27" descr="Google Shape;139;g1f296fed883_0_27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6407"/>
          <a:stretch>
            <a:fillRect/>
          </a:stretch>
        </p:blipFill>
        <p:spPr>
          <a:xfrm>
            <a:off x="0" y="-1"/>
            <a:ext cx="7772400" cy="10058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140;g1f296fed883_0_27" descr="Google Shape;140;g1f296fed883_0_2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484" y="4893609"/>
            <a:ext cx="3875351" cy="4967569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141;g1f296fed883_0_27" descr="Google Shape;141;g1f296fed883_0_2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41216" y="9432549"/>
            <a:ext cx="1758739" cy="563929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142;g1f296fed883_0_27"/>
          <p:cNvSpPr txBox="1"/>
          <p:nvPr/>
        </p:nvSpPr>
        <p:spPr>
          <a:xfrm>
            <a:off x="0" y="-1"/>
            <a:ext cx="7772400" cy="12258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73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PRIVACY</a:t>
            </a:r>
          </a:p>
        </p:txBody>
      </p:sp>
      <p:pic>
        <p:nvPicPr>
          <p:cNvPr id="113" name="Google Shape;143;g1f296fed883_0_27" descr="Google Shape;143;g1f296fed883_0_27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500765" y="1086201"/>
            <a:ext cx="4164129" cy="3549328"/>
          </a:xfrm>
          <a:prstGeom prst="rect">
            <a:avLst/>
          </a:prstGeom>
          <a:ln w="12700">
            <a:miter lim="400000"/>
          </a:ln>
        </p:spPr>
      </p:pic>
      <p:pic>
        <p:nvPicPr>
          <p:cNvPr id="114" name="Google Shape;144;g1f296fed883_0_27" descr="Google Shape;144;g1f296fed883_0_27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92843" y="3768123"/>
            <a:ext cx="787588" cy="1115401"/>
          </a:xfrm>
          <a:prstGeom prst="rect">
            <a:avLst/>
          </a:prstGeom>
          <a:ln w="12700">
            <a:miter lim="400000"/>
          </a:ln>
        </p:spPr>
      </p:pic>
      <p:sp>
        <p:nvSpPr>
          <p:cNvPr id="115" name="Google Shape;145;g1f296fed883_0_27"/>
          <p:cNvSpPr txBox="1"/>
          <p:nvPr/>
        </p:nvSpPr>
        <p:spPr>
          <a:xfrm>
            <a:off x="504897" y="1039700"/>
            <a:ext cx="2847002" cy="705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lnSpc>
                <a:spcPct val="80000"/>
              </a:lnSpc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HOW IS MY DATA BEING USED?</a:t>
            </a:r>
          </a:p>
        </p:txBody>
      </p:sp>
      <p:sp>
        <p:nvSpPr>
          <p:cNvPr id="116" name="Google Shape;146;g1f296fed883_0_27"/>
          <p:cNvSpPr txBox="1"/>
          <p:nvPr/>
        </p:nvSpPr>
        <p:spPr>
          <a:xfrm>
            <a:off x="866924" y="3861696"/>
            <a:ext cx="38604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DIGITAL IDENTITY THEFT</a:t>
            </a:r>
          </a:p>
        </p:txBody>
      </p:sp>
      <p:sp>
        <p:nvSpPr>
          <p:cNvPr id="117" name="Google Shape;147;g1f296fed883_0_27"/>
          <p:cNvSpPr txBox="1"/>
          <p:nvPr/>
        </p:nvSpPr>
        <p:spPr>
          <a:xfrm>
            <a:off x="4945095" y="1336204"/>
            <a:ext cx="24072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ct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OVERSHARING</a:t>
            </a:r>
          </a:p>
        </p:txBody>
      </p:sp>
      <p:sp>
        <p:nvSpPr>
          <p:cNvPr id="118" name="Google Shape;148;g1f296fed883_0_27"/>
          <p:cNvSpPr txBox="1"/>
          <p:nvPr/>
        </p:nvSpPr>
        <p:spPr>
          <a:xfrm>
            <a:off x="3695513" y="4263178"/>
            <a:ext cx="26760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WHAT CAN I DO?</a:t>
            </a:r>
          </a:p>
        </p:txBody>
      </p:sp>
      <p:sp>
        <p:nvSpPr>
          <p:cNvPr id="119" name="Google Shape;149;g1f296fed883_0_27"/>
          <p:cNvSpPr txBox="1"/>
          <p:nvPr/>
        </p:nvSpPr>
        <p:spPr>
          <a:xfrm>
            <a:off x="229538" y="1606203"/>
            <a:ext cx="3695102" cy="1898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BROWSING DATA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helps websites give you personalized content recommendations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/>
            <a:endParaRPr sz="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DEMOGRAPHIC &amp; ACTIVITY DATA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is used to show you targeted ads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/>
            <a:endParaRPr sz="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Your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EMAIL ADDRESS </a:t>
            </a:r>
            <a:r>
              <a:t>can be sold to a third party, often resulting in email spam</a:t>
            </a:r>
          </a:p>
          <a:p>
            <a:pPr/>
            <a:endParaRPr sz="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LEAKED PII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(Personally Identifiable Information) can be used to commit fraud</a:t>
            </a:r>
          </a:p>
        </p:txBody>
      </p:sp>
      <p:sp>
        <p:nvSpPr>
          <p:cNvPr id="120" name="Google Shape;150;g1f296fed883_0_27"/>
          <p:cNvSpPr txBox="1"/>
          <p:nvPr/>
        </p:nvSpPr>
        <p:spPr>
          <a:xfrm>
            <a:off x="892693" y="4139276"/>
            <a:ext cx="2955301" cy="489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was one of the 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3 MOST COMMON</a:t>
            </a:r>
            <a:endParaRPr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forms of cybercrime in 2021.</a:t>
            </a:r>
          </a:p>
        </p:txBody>
      </p:sp>
      <p:sp>
        <p:nvSpPr>
          <p:cNvPr id="121" name="Google Shape;151;g1f296fed883_0_27"/>
          <p:cNvSpPr txBox="1"/>
          <p:nvPr/>
        </p:nvSpPr>
        <p:spPr>
          <a:xfrm>
            <a:off x="968893" y="4502280"/>
            <a:ext cx="2955301" cy="24795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>
              <a:defRPr sz="8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</a:lstStyle>
          <a:p>
            <a:pPr/>
            <a:r>
              <a:t>U.S. Federal Trade Commission</a:t>
            </a:r>
          </a:p>
        </p:txBody>
      </p:sp>
      <p:sp>
        <p:nvSpPr>
          <p:cNvPr id="122" name="Google Shape;152;g1f296fed883_0_27"/>
          <p:cNvSpPr txBox="1"/>
          <p:nvPr/>
        </p:nvSpPr>
        <p:spPr>
          <a:xfrm>
            <a:off x="4000400" y="1629849"/>
            <a:ext cx="3580501" cy="6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pPr>
            <a:r>
              <a:t>on social media can lead to loss of control over your data. Here’s how you can</a:t>
            </a:r>
            <a:r>
              <a:rPr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rPr>
              <a:t> PROTECT </a:t>
            </a:r>
            <a:r>
              <a:t>your privacy:</a:t>
            </a:r>
          </a:p>
        </p:txBody>
      </p:sp>
      <p:sp>
        <p:nvSpPr>
          <p:cNvPr id="123" name="Google Shape;153;g1f296fed883_0_27"/>
          <p:cNvSpPr txBox="1"/>
          <p:nvPr/>
        </p:nvSpPr>
        <p:spPr>
          <a:xfrm>
            <a:off x="4497099" y="2285403"/>
            <a:ext cx="3084001" cy="1251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CONTROL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who sees your posts and info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CHECK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which apps monitor and access your social media platforms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/>
            <a:endParaRPr sz="700"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 algn="r"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UP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 multi-factor authentication (MFA) in the event you get hacked</a:t>
            </a:r>
          </a:p>
        </p:txBody>
      </p:sp>
      <p:sp>
        <p:nvSpPr>
          <p:cNvPr id="124" name="Google Shape;154;g1f296fed883_0_27"/>
          <p:cNvSpPr txBox="1"/>
          <p:nvPr/>
        </p:nvSpPr>
        <p:spPr>
          <a:xfrm>
            <a:off x="4174871" y="4637568"/>
            <a:ext cx="3406200" cy="12512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3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ADJUST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your privacy settings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/>
            <a:endParaRPr sz="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REMOVE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old, unused applications from your devices</a:t>
            </a:r>
            <a:endParaRPr>
              <a:solidFill>
                <a:srgbClr val="FFFFFF"/>
              </a:solidFill>
              <a:latin typeface="Work Sans Light"/>
              <a:ea typeface="Work Sans Light"/>
              <a:cs typeface="Work Sans Light"/>
              <a:sym typeface="Work Sans Light"/>
            </a:endParaRPr>
          </a:p>
          <a:p>
            <a:pPr/>
            <a:endParaRPr sz="700">
              <a:solidFill>
                <a:srgbClr val="2EF2D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>
              <a:defRPr sz="12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UNDERSTAND </a:t>
            </a:r>
            <a:r>
              <a:rPr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rPr>
              <a:t>that personal data has high value</a:t>
            </a:r>
          </a:p>
        </p:txBody>
      </p:sp>
      <p:sp>
        <p:nvSpPr>
          <p:cNvPr id="125" name="Google Shape;155;g1f296fed883_0_27"/>
          <p:cNvSpPr/>
          <p:nvPr/>
        </p:nvSpPr>
        <p:spPr>
          <a:xfrm>
            <a:off x="5957975" y="8241749"/>
            <a:ext cx="1814400" cy="18144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6" name="Google Shape;156;g1f296fed883_0_27"/>
          <p:cNvSpPr/>
          <p:nvPr/>
        </p:nvSpPr>
        <p:spPr>
          <a:xfrm>
            <a:off x="4089999" y="4736863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7" name="Google Shape;157;g1f296fed883_0_27"/>
          <p:cNvSpPr/>
          <p:nvPr/>
        </p:nvSpPr>
        <p:spPr>
          <a:xfrm>
            <a:off x="4089999" y="5029187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8" name="Google Shape;158;g1f296fed883_0_27"/>
          <p:cNvSpPr/>
          <p:nvPr/>
        </p:nvSpPr>
        <p:spPr>
          <a:xfrm>
            <a:off x="4089999" y="5505763"/>
            <a:ext cx="108601" cy="1086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