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93;g27ab55ed520_0_72" descr="Google Shape;93;g27ab55ed520_0_72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94;g27ab55ed520_0_72"/>
          <p:cNvSpPr txBox="1"/>
          <p:nvPr/>
        </p:nvSpPr>
        <p:spPr>
          <a:xfrm>
            <a:off x="-1" y="0"/>
            <a:ext cx="7476302" cy="1249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7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pic>
        <p:nvPicPr>
          <p:cNvPr id="111" name="Google Shape;95;g27ab55ed520_0_72" descr="Google Shape;95;g27ab55ed520_0_7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59224" y="1147924"/>
            <a:ext cx="3533775" cy="379992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96;g27ab55ed520_0_72"/>
          <p:cNvSpPr txBox="1"/>
          <p:nvPr/>
        </p:nvSpPr>
        <p:spPr>
          <a:xfrm>
            <a:off x="76200" y="2506136"/>
            <a:ext cx="3957900" cy="500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WHAT TO LOOK OUT FOR:</a:t>
            </a:r>
          </a:p>
        </p:txBody>
      </p:sp>
      <p:sp>
        <p:nvSpPr>
          <p:cNvPr id="113" name="Google Shape;97;g27ab55ed520_0_72"/>
          <p:cNvSpPr txBox="1"/>
          <p:nvPr/>
        </p:nvSpPr>
        <p:spPr>
          <a:xfrm>
            <a:off x="4897244" y="4543156"/>
            <a:ext cx="2636101" cy="817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SEE SOMETHING PHISHY?</a:t>
            </a:r>
          </a:p>
        </p:txBody>
      </p:sp>
      <p:sp>
        <p:nvSpPr>
          <p:cNvPr id="114" name="Google Shape;98;g27ab55ed520_0_72"/>
          <p:cNvSpPr txBox="1"/>
          <p:nvPr/>
        </p:nvSpPr>
        <p:spPr>
          <a:xfrm>
            <a:off x="5609387" y="1256342"/>
            <a:ext cx="2315401" cy="500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sp>
        <p:nvSpPr>
          <p:cNvPr id="115" name="Google Shape;99;g27ab55ed520_0_72"/>
          <p:cNvSpPr txBox="1"/>
          <p:nvPr/>
        </p:nvSpPr>
        <p:spPr>
          <a:xfrm>
            <a:off x="256152" y="2874527"/>
            <a:ext cx="3598202" cy="3561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DOUBLE-CHECK </a:t>
            </a:r>
            <a:r>
              <a:rPr>
                <a:solidFill>
                  <a:srgbClr val="FFFFFF"/>
                </a:solidFill>
              </a:rPr>
              <a:t>the sender’s email address. Does it seem right for who the sender is claiming to be? 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HOVER </a:t>
            </a:r>
            <a:r>
              <a:rPr>
                <a:solidFill>
                  <a:srgbClr val="FFFFFF"/>
                </a:solidFill>
              </a:rPr>
              <a:t>over any links. Do they lead to a trustworthy, familiar webpage? </a:t>
            </a:r>
            <a:endParaRPr>
              <a:solidFill>
                <a:srgbClr val="FFFFFF"/>
              </a:solidFill>
            </a:endParaRPr>
          </a:p>
          <a:p>
            <a:pPr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If there’s an</a:t>
            </a:r>
            <a:r>
              <a:rPr>
                <a:solidFill>
                  <a:srgbClr val="2EF2DF"/>
                </a:solidFill>
              </a:rPr>
              <a:t> ATTACHMENT</a:t>
            </a:r>
            <a:r>
              <a:t>, were you expecting it? Does the file extension make sense (.pdf, .exe, etc.)? </a:t>
            </a:r>
          </a:p>
          <a:p>
            <a:pPr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Are they asking for</a:t>
            </a:r>
            <a:r>
              <a:rPr>
                <a:solidFill>
                  <a:srgbClr val="2EF2DF"/>
                </a:solidFill>
              </a:rPr>
              <a:t> SENSITIVE INFORMATION? </a:t>
            </a:r>
            <a:endParaRPr>
              <a:solidFill>
                <a:srgbClr val="2EF2DF"/>
              </a:solidFill>
            </a:endParaRPr>
          </a:p>
          <a:p>
            <a:pPr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Are there spelling or grammatical</a:t>
            </a:r>
            <a:r>
              <a:rPr>
                <a:solidFill>
                  <a:srgbClr val="2EF2DF"/>
                </a:solidFill>
              </a:rPr>
              <a:t> ERRORS? </a:t>
            </a:r>
            <a:endParaRPr>
              <a:solidFill>
                <a:srgbClr val="2EF2DF"/>
              </a:solidFill>
            </a:endParaRPr>
          </a:p>
          <a:p>
            <a:pPr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Not all phishing emails will contain these mistakes, but it can be a warning sign.</a:t>
            </a:r>
          </a:p>
          <a:p>
            <a:pPr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pic>
        <p:nvPicPr>
          <p:cNvPr id="116" name="Google Shape;100;g27ab55ed520_0_72" descr="Google Shape;100;g27ab55ed520_0_7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8699" y="435199"/>
            <a:ext cx="1505551" cy="227367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Google Shape;101;g27ab55ed520_0_72"/>
          <p:cNvSpPr txBox="1"/>
          <p:nvPr/>
        </p:nvSpPr>
        <p:spPr>
          <a:xfrm>
            <a:off x="4929844" y="1534492"/>
            <a:ext cx="2591701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comes in all shapes and sizes:</a:t>
            </a:r>
          </a:p>
        </p:txBody>
      </p:sp>
      <p:sp>
        <p:nvSpPr>
          <p:cNvPr id="118" name="Google Shape;102;g27ab55ed520_0_72"/>
          <p:cNvSpPr txBox="1"/>
          <p:nvPr/>
        </p:nvSpPr>
        <p:spPr>
          <a:xfrm>
            <a:off x="4561868" y="1773627"/>
            <a:ext cx="2971201" cy="2849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VISHING </a:t>
            </a:r>
            <a:r>
              <a:rPr>
                <a:solidFill>
                  <a:srgbClr val="FFFFFF"/>
                </a:solidFill>
              </a:rPr>
              <a:t>happens through phone calls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SMISHING </a:t>
            </a:r>
            <a:r>
              <a:rPr>
                <a:solidFill>
                  <a:srgbClr val="FFFFFF"/>
                </a:solidFill>
              </a:rPr>
              <a:t>occurs via text message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SOCIAL MEDIA </a:t>
            </a:r>
            <a:r>
              <a:rPr>
                <a:solidFill>
                  <a:srgbClr val="FFFFFF"/>
                </a:solidFill>
              </a:rPr>
              <a:t>&amp;</a:t>
            </a:r>
            <a:r>
              <a:t> ANGLER PHISHING </a:t>
            </a:r>
            <a:r>
              <a:rPr>
                <a:solidFill>
                  <a:srgbClr val="FFFFFF"/>
                </a:solidFill>
              </a:rPr>
              <a:t>involve spoofing profiles and pretending to be someone else or a representative of a company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CLONE PHISHING </a:t>
            </a:r>
            <a:r>
              <a:rPr>
                <a:solidFill>
                  <a:srgbClr val="FFFFFF"/>
                </a:solidFill>
              </a:rPr>
              <a:t>copies real emails and swaps out legitimate links for malicious ones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19" name="Google Shape;103;g27ab55ed520_0_72"/>
          <p:cNvSpPr txBox="1"/>
          <p:nvPr/>
        </p:nvSpPr>
        <p:spPr>
          <a:xfrm>
            <a:off x="4529070" y="5214758"/>
            <a:ext cx="2971201" cy="1427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when you’re confronted with a message that seems a little off, don’t just delete it! </a:t>
            </a: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NOTIFY THE SECURITY TEAM </a:t>
            </a:r>
            <a:r>
              <a:rPr>
                <a:solidFill>
                  <a:srgbClr val="FFFFFF"/>
                </a:solidFill>
              </a:rPr>
              <a:t>so that we can all help keep each other safe as a team.</a:t>
            </a:r>
          </a:p>
        </p:txBody>
      </p:sp>
      <p:sp>
        <p:nvSpPr>
          <p:cNvPr id="120" name="Google Shape;104;g27ab55ed520_0_72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21" name="Google Shape;105;g27ab55ed520_0_72" descr="Google Shape;105;g27ab55ed520_0_7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118018" y="9563593"/>
            <a:ext cx="1350055" cy="4328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Google Shape;106;g27ab55ed520_0_72" descr="Google Shape;106;g27ab55ed520_0_7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0" y="6468700"/>
            <a:ext cx="3533775" cy="35897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