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1f296fed883_0_20" descr="Google Shape;109;g1f296fed883_0_2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10;g1f296fed883_0_20" descr="Google Shape;110;g1f296fed883_0_20"/>
          <p:cNvPicPr>
            <a:picLocks noChangeAspect="1"/>
          </p:cNvPicPr>
          <p:nvPr/>
        </p:nvPicPr>
        <p:blipFill>
          <a:blip r:embed="rId3">
            <a:extLst/>
          </a:blip>
          <a:srcRect l="0" t="0" r="0" b="11488"/>
          <a:stretch>
            <a:fillRect/>
          </a:stretch>
        </p:blipFill>
        <p:spPr>
          <a:xfrm>
            <a:off x="0" y="5292675"/>
            <a:ext cx="3710276" cy="4765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111;g1f296fed883_0_20" descr="Google Shape;111;g1f296fed883_0_2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12199" y="9432549"/>
            <a:ext cx="1758740" cy="5639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112;g1f296fed883_0_20" descr="Google Shape;112;g1f296fed883_0_2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69246" y="1030505"/>
            <a:ext cx="4040206" cy="3197475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113;g1f296fed883_0_20"/>
          <p:cNvSpPr txBox="1"/>
          <p:nvPr/>
        </p:nvSpPr>
        <p:spPr>
          <a:xfrm>
            <a:off x="0" y="-1"/>
            <a:ext cx="7772400" cy="1225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7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pic>
        <p:nvPicPr>
          <p:cNvPr id="114" name="Google Shape;114;g1f296fed883_0_20" descr="Google Shape;114;g1f296fed883_0_2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973100" y="3186402"/>
            <a:ext cx="1313126" cy="176530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Google Shape;115;g1f296fed883_0_20"/>
          <p:cNvSpPr txBox="1"/>
          <p:nvPr/>
        </p:nvSpPr>
        <p:spPr>
          <a:xfrm>
            <a:off x="-66377" y="1965618"/>
            <a:ext cx="2407200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sp>
        <p:nvSpPr>
          <p:cNvPr id="116" name="Google Shape;116;g1f296fed883_0_20"/>
          <p:cNvSpPr txBox="1"/>
          <p:nvPr/>
        </p:nvSpPr>
        <p:spPr>
          <a:xfrm>
            <a:off x="300963" y="3842446"/>
            <a:ext cx="2407200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ON THE HOOK?</a:t>
            </a:r>
          </a:p>
        </p:txBody>
      </p:sp>
      <p:sp>
        <p:nvSpPr>
          <p:cNvPr id="117" name="Google Shape;117;g1f296fed883_0_20"/>
          <p:cNvSpPr txBox="1"/>
          <p:nvPr/>
        </p:nvSpPr>
        <p:spPr>
          <a:xfrm>
            <a:off x="4818350" y="3740630"/>
            <a:ext cx="2532301" cy="698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50000"/>
              </a:lnSpc>
              <a:spcBef>
                <a:spcPts val="700"/>
              </a:spcBef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HOW CAN YOU</a:t>
            </a:r>
          </a:p>
          <a:p>
            <a:pPr algn="r">
              <a:lnSpc>
                <a:spcPct val="50000"/>
              </a:lnSpc>
              <a:spcBef>
                <a:spcPts val="700"/>
              </a:spcBef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STAY VIGILANT?</a:t>
            </a:r>
          </a:p>
        </p:txBody>
      </p:sp>
      <p:sp>
        <p:nvSpPr>
          <p:cNvPr id="118" name="Google Shape;118;g1f296fed883_0_20"/>
          <p:cNvSpPr txBox="1"/>
          <p:nvPr/>
        </p:nvSpPr>
        <p:spPr>
          <a:xfrm>
            <a:off x="5538573" y="1184028"/>
            <a:ext cx="2068200" cy="1073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6300">
                <a:solidFill>
                  <a:srgbClr val="2EF2DF"/>
                </a:solidFill>
                <a:latin typeface="Work Sans Bold"/>
                <a:ea typeface="Work Sans Bold"/>
                <a:cs typeface="Work Sans Bold"/>
                <a:sym typeface="Work Sans Bold"/>
              </a:defRPr>
            </a:lvl1pPr>
          </a:lstStyle>
          <a:p>
            <a:pPr/>
            <a:r>
              <a:t>36%</a:t>
            </a:r>
          </a:p>
        </p:txBody>
      </p:sp>
      <p:sp>
        <p:nvSpPr>
          <p:cNvPr id="119" name="Google Shape;119;g1f296fed883_0_20"/>
          <p:cNvSpPr txBox="1"/>
          <p:nvPr/>
        </p:nvSpPr>
        <p:spPr>
          <a:xfrm>
            <a:off x="5368943" y="2000474"/>
            <a:ext cx="1998902" cy="844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of security breaches </a:t>
            </a:r>
          </a:p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were the direct result of</a:t>
            </a:r>
          </a:p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phishing attacks</a:t>
            </a:r>
          </a:p>
        </p:txBody>
      </p:sp>
      <p:sp>
        <p:nvSpPr>
          <p:cNvPr id="120" name="Google Shape;120;g1f296fed883_0_20"/>
          <p:cNvSpPr txBox="1"/>
          <p:nvPr/>
        </p:nvSpPr>
        <p:spPr>
          <a:xfrm>
            <a:off x="5242293" y="2568038"/>
            <a:ext cx="2125501" cy="362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Verizon 2021 Data Breach Investigation Report</a:t>
            </a:r>
          </a:p>
        </p:txBody>
      </p:sp>
      <p:sp>
        <p:nvSpPr>
          <p:cNvPr id="121" name="Google Shape;121;g1f296fed883_0_20"/>
          <p:cNvSpPr txBox="1"/>
          <p:nvPr/>
        </p:nvSpPr>
        <p:spPr>
          <a:xfrm>
            <a:off x="335837" y="1261846"/>
            <a:ext cx="2649602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70000"/>
              </a:lnSpc>
              <a:defRPr sz="3400">
                <a:solidFill>
                  <a:srgbClr val="2EF2DF"/>
                </a:solidFill>
                <a:latin typeface="Work Sans Bold"/>
                <a:ea typeface="Work Sans Bold"/>
                <a:cs typeface="Work Sans Bold"/>
                <a:sym typeface="Work Sans Bold"/>
              </a:defRPr>
            </a:pPr>
            <a:r>
              <a:t>3.1 BILLION</a:t>
            </a: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spoofed emails are sent every day </a:t>
            </a:r>
          </a:p>
        </p:txBody>
      </p:sp>
      <p:sp>
        <p:nvSpPr>
          <p:cNvPr id="122" name="Google Shape;122;g1f296fed883_0_20"/>
          <p:cNvSpPr txBox="1"/>
          <p:nvPr/>
        </p:nvSpPr>
        <p:spPr>
          <a:xfrm>
            <a:off x="335837" y="1053950"/>
            <a:ext cx="1174202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Over</a:t>
            </a:r>
          </a:p>
        </p:txBody>
      </p:sp>
      <p:sp>
        <p:nvSpPr>
          <p:cNvPr id="123" name="Google Shape;123;g1f296fed883_0_20"/>
          <p:cNvSpPr txBox="1"/>
          <p:nvPr/>
        </p:nvSpPr>
        <p:spPr>
          <a:xfrm>
            <a:off x="412056" y="2288615"/>
            <a:ext cx="2782200" cy="489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doesn’t just happen in your</a:t>
            </a: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email inbox:</a:t>
            </a:r>
          </a:p>
        </p:txBody>
      </p:sp>
      <p:sp>
        <p:nvSpPr>
          <p:cNvPr id="124" name="Google Shape;124;g1f296fed883_0_20"/>
          <p:cNvSpPr txBox="1"/>
          <p:nvPr/>
        </p:nvSpPr>
        <p:spPr>
          <a:xfrm>
            <a:off x="529799" y="3312800"/>
            <a:ext cx="3123901" cy="489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SOCIAL MEDIA PHISHING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happens on social media platforms</a:t>
            </a:r>
          </a:p>
        </p:txBody>
      </p:sp>
      <p:sp>
        <p:nvSpPr>
          <p:cNvPr id="125" name="Google Shape;125;g1f296fed883_0_20"/>
          <p:cNvSpPr txBox="1"/>
          <p:nvPr/>
        </p:nvSpPr>
        <p:spPr>
          <a:xfrm>
            <a:off x="529800" y="3031203"/>
            <a:ext cx="3695102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VISHING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happens through phone call</a:t>
            </a:r>
          </a:p>
        </p:txBody>
      </p:sp>
      <p:sp>
        <p:nvSpPr>
          <p:cNvPr id="126" name="Google Shape;126;g1f296fed883_0_20"/>
          <p:cNvSpPr txBox="1"/>
          <p:nvPr/>
        </p:nvSpPr>
        <p:spPr>
          <a:xfrm>
            <a:off x="529800" y="2727911"/>
            <a:ext cx="3695102" cy="311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SMISHING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occurs via text message</a:t>
            </a:r>
          </a:p>
        </p:txBody>
      </p:sp>
      <p:sp>
        <p:nvSpPr>
          <p:cNvPr id="127" name="Google Shape;127;g1f296fed883_0_20"/>
          <p:cNvSpPr txBox="1"/>
          <p:nvPr/>
        </p:nvSpPr>
        <p:spPr>
          <a:xfrm>
            <a:off x="412061" y="4172236"/>
            <a:ext cx="2782200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Here’s what you need to do if a phisher gets you on their line:</a:t>
            </a:r>
          </a:p>
        </p:txBody>
      </p:sp>
      <p:sp>
        <p:nvSpPr>
          <p:cNvPr id="128" name="Google Shape;128;g1f296fed883_0_20"/>
          <p:cNvSpPr txBox="1"/>
          <p:nvPr/>
        </p:nvSpPr>
        <p:spPr>
          <a:xfrm>
            <a:off x="412046" y="4660343"/>
            <a:ext cx="1891802" cy="489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REPORT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it to IT or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your security team</a:t>
            </a:r>
          </a:p>
        </p:txBody>
      </p:sp>
      <p:sp>
        <p:nvSpPr>
          <p:cNvPr id="129" name="Google Shape;129;g1f296fed883_0_20"/>
          <p:cNvSpPr txBox="1"/>
          <p:nvPr/>
        </p:nvSpPr>
        <p:spPr>
          <a:xfrm>
            <a:off x="1971663" y="4660343"/>
            <a:ext cx="1891801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CHANGE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your login information for any compromised accounts</a:t>
            </a:r>
          </a:p>
        </p:txBody>
      </p:sp>
      <p:sp>
        <p:nvSpPr>
          <p:cNvPr id="130" name="Google Shape;130;g1f296fed883_0_20"/>
          <p:cNvSpPr txBox="1"/>
          <p:nvPr/>
        </p:nvSpPr>
        <p:spPr>
          <a:xfrm>
            <a:off x="4354657" y="4227979"/>
            <a:ext cx="2995801" cy="2426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VERIFY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the sender’s identity through another form of contact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Be wary of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SUSPICIOUS </a:t>
            </a:r>
            <a:r>
              <a:t>links and attachments</a:t>
            </a: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If an email looks strange,</a:t>
            </a: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REPORT IT!</a:t>
            </a:r>
          </a:p>
          <a:p>
            <a:pPr algn="r">
              <a:lnSpc>
                <a:spcPct val="90000"/>
              </a:lnSpc>
            </a:pPr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LOOK OUT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for unnecessary urgency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DON’T REPLY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to suspicious emails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TRUST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gut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31" name="Google Shape;131;g1f296fed883_0_20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2" name="Google Shape;132;g1f296fed883_0_20"/>
          <p:cNvSpPr/>
          <p:nvPr/>
        </p:nvSpPr>
        <p:spPr>
          <a:xfrm>
            <a:off x="447899" y="2833488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3" name="Google Shape;133;g1f296fed883_0_20"/>
          <p:cNvSpPr/>
          <p:nvPr/>
        </p:nvSpPr>
        <p:spPr>
          <a:xfrm>
            <a:off x="447899" y="3133587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4" name="Google Shape;134;g1f296fed883_0_20"/>
          <p:cNvSpPr/>
          <p:nvPr/>
        </p:nvSpPr>
        <p:spPr>
          <a:xfrm>
            <a:off x="447899" y="3416187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