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g27ab55ed520_0_23" descr="Google Shape;54;g27ab55ed520_0_23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g27ab55ed520_0_23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56;g27ab55ed520_0_23" descr="Google Shape;56;g27ab55ed520_0_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8018" y="9563593"/>
            <a:ext cx="1350055" cy="432883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57;g27ab55ed520_0_23"/>
          <p:cNvSpPr txBox="1"/>
          <p:nvPr/>
        </p:nvSpPr>
        <p:spPr>
          <a:xfrm>
            <a:off x="5127949" y="1560873"/>
            <a:ext cx="2407200" cy="563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26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 CAREFUL</a:t>
            </a:r>
          </a:p>
        </p:txBody>
      </p:sp>
      <p:sp>
        <p:nvSpPr>
          <p:cNvPr id="113" name="Google Shape;58;g27ab55ed520_0_23"/>
          <p:cNvSpPr txBox="1"/>
          <p:nvPr/>
        </p:nvSpPr>
        <p:spPr>
          <a:xfrm>
            <a:off x="263274" y="2424775"/>
            <a:ext cx="3089102" cy="716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</a:lstStyle>
          <a:p>
            <a:pPr/>
            <a:r>
              <a:t>of organizations have recently experienced mobile-related compromise</a:t>
            </a:r>
          </a:p>
        </p:txBody>
      </p:sp>
      <p:sp>
        <p:nvSpPr>
          <p:cNvPr id="114" name="Google Shape;59;g27ab55ed520_0_23"/>
          <p:cNvSpPr txBox="1"/>
          <p:nvPr/>
        </p:nvSpPr>
        <p:spPr>
          <a:xfrm>
            <a:off x="4839649" y="1959749"/>
            <a:ext cx="2695501" cy="1783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of the 2 types of phish that specifically target your phone: </a:t>
            </a:r>
            <a:r>
              <a:rPr>
                <a:solidFill>
                  <a:srgbClr val="2EF2DF"/>
                </a:solidFill>
              </a:rPr>
              <a:t>SMISHING </a:t>
            </a:r>
            <a:r>
              <a:t>and</a:t>
            </a:r>
            <a:r>
              <a:rPr>
                <a:solidFill>
                  <a:srgbClr val="2EF2DF"/>
                </a:solidFill>
              </a:rPr>
              <a:t> VISHING </a:t>
            </a:r>
            <a:endParaRPr>
              <a:solidFill>
                <a:srgbClr val="2EF2DF"/>
              </a:solidFill>
            </a:endParaRPr>
          </a:p>
          <a:p>
            <a:pPr algn="r"/>
            <a:endParaRPr sz="12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The</a:t>
            </a:r>
            <a:r>
              <a:rPr>
                <a:solidFill>
                  <a:srgbClr val="2EF2DF"/>
                </a:solidFill>
              </a:rPr>
              <a:t> </a:t>
            </a:r>
            <a:r>
              <a:rPr>
                <a:solidFill>
                  <a:srgbClr val="EA9999"/>
                </a:solidFill>
              </a:rPr>
              <a:t>BIGGEST RED FLAG</a:t>
            </a:r>
            <a:r>
              <a:rPr>
                <a:solidFill>
                  <a:srgbClr val="2EF2DF"/>
                </a:solidFill>
              </a:rPr>
              <a:t> </a:t>
            </a:r>
            <a:r>
              <a:t>for these is that they often come with a sense of urgency. When in doubt, trust your gut!</a:t>
            </a:r>
          </a:p>
        </p:txBody>
      </p:sp>
      <p:sp>
        <p:nvSpPr>
          <p:cNvPr id="115" name="Google Shape;60;g27ab55ed520_0_23"/>
          <p:cNvSpPr txBox="1"/>
          <p:nvPr/>
        </p:nvSpPr>
        <p:spPr>
          <a:xfrm>
            <a:off x="4470729" y="5412621"/>
            <a:ext cx="3089101" cy="196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</a:t>
            </a:r>
            <a:r>
              <a:rPr>
                <a:solidFill>
                  <a:srgbClr val="FFFFFF"/>
                </a:solidFill>
              </a:rPr>
              <a:t> only 1st party apps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AVOID</a:t>
            </a:r>
            <a:r>
              <a:rPr>
                <a:solidFill>
                  <a:srgbClr val="FFFFFF"/>
                </a:solidFill>
              </a:rPr>
              <a:t> public Wi-Fi by using hotspots or cellular data 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LOCK</a:t>
            </a:r>
            <a:r>
              <a:rPr>
                <a:solidFill>
                  <a:srgbClr val="FFFFFF"/>
                </a:solidFill>
              </a:rPr>
              <a:t> your phone with a strong passcode</a:t>
            </a:r>
            <a:endParaRPr>
              <a:solidFill>
                <a:srgbClr val="FFFFFF"/>
              </a:solidFill>
            </a:endParaRPr>
          </a:p>
          <a:p>
            <a:pPr algn="r"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FF3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KEEP</a:t>
            </a:r>
            <a:r>
              <a:rPr>
                <a:solidFill>
                  <a:srgbClr val="FFFFFF"/>
                </a:solidFill>
              </a:rPr>
              <a:t> your device updated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6" name="Google Shape;61;g27ab55ed520_0_23"/>
          <p:cNvSpPr txBox="1"/>
          <p:nvPr/>
        </p:nvSpPr>
        <p:spPr>
          <a:xfrm>
            <a:off x="374135" y="2992737"/>
            <a:ext cx="3740701" cy="360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200">
                <a:solidFill>
                  <a:srgbClr val="FFFFFF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</a:lstStyle>
          <a:p>
            <a:pPr/>
            <a:r>
              <a:t>- Verizon's 2022 Mobile Security Index</a:t>
            </a:r>
          </a:p>
        </p:txBody>
      </p:sp>
      <p:sp>
        <p:nvSpPr>
          <p:cNvPr id="117" name="Google Shape;62;g27ab55ed520_0_23"/>
          <p:cNvSpPr txBox="1"/>
          <p:nvPr/>
        </p:nvSpPr>
        <p:spPr>
          <a:xfrm>
            <a:off x="233549" y="3627199"/>
            <a:ext cx="2695501" cy="196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When charging your device on the go, use a </a:t>
            </a:r>
            <a:r>
              <a:rPr>
                <a:solidFill>
                  <a:srgbClr val="2FF3DF"/>
                </a:solidFill>
              </a:rPr>
              <a:t>CHARGING BLOCK</a:t>
            </a:r>
            <a:r>
              <a:t> or </a:t>
            </a:r>
            <a:r>
              <a:rPr>
                <a:solidFill>
                  <a:srgbClr val="2FF3DF"/>
                </a:solidFill>
              </a:rPr>
              <a:t>PORTABLE BATTERY</a:t>
            </a:r>
            <a:r>
              <a:t> to avoid catching a case of malware. </a:t>
            </a:r>
          </a:p>
          <a:p>
            <a:pPr/>
            <a:endParaRPr sz="12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EA9999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CYBERCRIMINALS</a:t>
            </a:r>
            <a:r>
              <a:rPr>
                <a:solidFill>
                  <a:srgbClr val="FFFFFF"/>
                </a:solidFill>
              </a:rPr>
              <a:t> use public USB ports and charging stations to upload malware onto devices and steal data.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18" name="Google Shape;63;g27ab55ed520_0_23"/>
          <p:cNvSpPr txBox="1"/>
          <p:nvPr/>
        </p:nvSpPr>
        <p:spPr>
          <a:xfrm>
            <a:off x="4366874" y="4317108"/>
            <a:ext cx="3192901" cy="1122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2200">
                <a:solidFill>
                  <a:srgbClr val="FFFFF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Always remember to</a:t>
            </a:r>
            <a:r>
              <a:rPr>
                <a:solidFill>
                  <a:srgbClr val="2EF2DF"/>
                </a:solidFill>
              </a:rPr>
              <a:t> </a:t>
            </a:r>
            <a:r>
              <a:rPr sz="4200">
                <a:solidFill>
                  <a:srgbClr val="2EF2DF"/>
                </a:solidFill>
              </a:rPr>
              <a:t>TALK</a:t>
            </a:r>
            <a:r>
              <a:rPr sz="4200"/>
              <a:t>:</a:t>
            </a:r>
          </a:p>
        </p:txBody>
      </p:sp>
      <p:sp>
        <p:nvSpPr>
          <p:cNvPr id="119" name="Google Shape;64;g27ab55ed520_0_23"/>
          <p:cNvSpPr txBox="1"/>
          <p:nvPr/>
        </p:nvSpPr>
        <p:spPr>
          <a:xfrm>
            <a:off x="0" y="76200"/>
            <a:ext cx="7772400" cy="103375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5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MOBILE SECURITY</a:t>
            </a:r>
          </a:p>
        </p:txBody>
      </p:sp>
      <p:pic>
        <p:nvPicPr>
          <p:cNvPr id="120" name="Google Shape;65;g27ab55ed520_0_23" descr="Google Shape;65;g27ab55ed520_0_2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1825" y="1593500"/>
            <a:ext cx="2407199" cy="852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Google Shape;66;g27ab55ed520_0_23" descr="Google Shape;66;g27ab55ed520_0_2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85248" y="1212500"/>
            <a:ext cx="3089101" cy="4069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Google Shape;67;g27ab55ed520_0_23" descr="Google Shape;67;g27ab55ed520_0_2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28924" y="5317430"/>
            <a:ext cx="3641802" cy="47409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