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8;g241a9e55e25_0_23" descr="Google Shape;78;g241a9e55e25_0_23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9;g241a9e55e25_0_23" descr="Google Shape;79;g241a9e55e25_0_2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5440800"/>
            <a:ext cx="5547865" cy="46555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0;g241a9e55e25_0_23" descr="Google Shape;80;g241a9e55e25_0_2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38044" y="9521824"/>
            <a:ext cx="1428744" cy="458119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81;g241a9e55e25_0_23"/>
          <p:cNvSpPr txBox="1"/>
          <p:nvPr/>
        </p:nvSpPr>
        <p:spPr>
          <a:xfrm>
            <a:off x="0" y="49306"/>
            <a:ext cx="7772400" cy="155097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ctr">
              <a:lnSpc>
                <a:spcPct val="80000"/>
              </a:lnSpc>
              <a:defRPr sz="53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MULTI-FACTOR</a:t>
            </a:r>
          </a:p>
          <a:p>
            <a:pPr algn="ctr">
              <a:lnSpc>
                <a:spcPct val="80000"/>
              </a:lnSpc>
              <a:defRPr sz="53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AUTHENTICATION</a:t>
            </a:r>
          </a:p>
        </p:txBody>
      </p:sp>
      <p:sp>
        <p:nvSpPr>
          <p:cNvPr id="113" name="Google Shape;82;g241a9e55e25_0_23"/>
          <p:cNvSpPr txBox="1"/>
          <p:nvPr/>
        </p:nvSpPr>
        <p:spPr>
          <a:xfrm>
            <a:off x="4149923" y="2916459"/>
            <a:ext cx="36591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ONE-TIME PASSWORDS</a:t>
            </a:r>
          </a:p>
        </p:txBody>
      </p:sp>
      <p:sp>
        <p:nvSpPr>
          <p:cNvPr id="114" name="Google Shape;83;g241a9e55e25_0_23"/>
          <p:cNvSpPr txBox="1"/>
          <p:nvPr/>
        </p:nvSpPr>
        <p:spPr>
          <a:xfrm>
            <a:off x="4505102" y="4335071"/>
            <a:ext cx="28836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DID YOU KNOW?</a:t>
            </a:r>
          </a:p>
        </p:txBody>
      </p:sp>
      <p:sp>
        <p:nvSpPr>
          <p:cNvPr id="115" name="Google Shape;84;g241a9e55e25_0_23"/>
          <p:cNvSpPr txBox="1"/>
          <p:nvPr/>
        </p:nvSpPr>
        <p:spPr>
          <a:xfrm>
            <a:off x="315571" y="1521404"/>
            <a:ext cx="3803701" cy="705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MULTI-</a:t>
            </a:r>
            <a:r>
              <a:rPr>
                <a:solidFill>
                  <a:srgbClr val="2FF3DF"/>
                </a:solidFill>
              </a:rPr>
              <a:t>FACTOR</a:t>
            </a:r>
            <a:endParaRPr>
              <a:solidFill>
                <a:srgbClr val="2FF3DF"/>
              </a:solidFill>
            </a:endParaRPr>
          </a:p>
          <a:p>
            <a:pPr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AUTHENTICATION (MFA)</a:t>
            </a:r>
          </a:p>
        </p:txBody>
      </p:sp>
      <p:sp>
        <p:nvSpPr>
          <p:cNvPr id="116" name="Google Shape;85;g241a9e55e25_0_23"/>
          <p:cNvSpPr txBox="1"/>
          <p:nvPr/>
        </p:nvSpPr>
        <p:spPr>
          <a:xfrm>
            <a:off x="315574" y="2082643"/>
            <a:ext cx="3740700" cy="1378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requires a user to </a:t>
            </a:r>
            <a:r>
              <a:rPr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VERIFY</a:t>
            </a:r>
            <a:r>
              <a:t> their identity in more than one way in order to sign in to an account. </a:t>
            </a:r>
          </a:p>
          <a:p>
            <a:pPr/>
            <a:endParaRPr sz="12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MFA protects accounts from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UNAUTHORIZED ACCESS</a:t>
            </a:r>
            <a:r>
              <a:t> even if a password is compromised.</a:t>
            </a:r>
          </a:p>
          <a:p>
            <a:pPr/>
            <a:endParaRPr sz="12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17" name="Google Shape;86;g241a9e55e25_0_23"/>
          <p:cNvSpPr txBox="1"/>
          <p:nvPr/>
        </p:nvSpPr>
        <p:spPr>
          <a:xfrm>
            <a:off x="4159368" y="4613902"/>
            <a:ext cx="3274802" cy="1022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In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MFA FATIGUE ATTACKS</a:t>
            </a:r>
            <a:r>
              <a:t>, cybercriminals send an authentication request to a user's phone using a </a:t>
            </a:r>
            <a:r>
              <a:rPr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PUSH NOTIFICATION</a:t>
            </a:r>
            <a:r>
              <a:t> repeatedly until the user authenticates the login attempt.</a:t>
            </a:r>
          </a:p>
        </p:txBody>
      </p:sp>
      <p:sp>
        <p:nvSpPr>
          <p:cNvPr id="118" name="Google Shape;87;g241a9e55e25_0_23"/>
          <p:cNvSpPr txBox="1"/>
          <p:nvPr/>
        </p:nvSpPr>
        <p:spPr>
          <a:xfrm>
            <a:off x="456952" y="3731628"/>
            <a:ext cx="3740700" cy="1556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Something you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KNOW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…</a:t>
            </a:r>
            <a:endParaRPr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indent="1333500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      ...</a:t>
            </a:r>
            <a:r>
              <a:rPr>
                <a:latin typeface="Work Sans Light"/>
                <a:ea typeface="Work Sans Light"/>
                <a:cs typeface="Work Sans Light"/>
                <a:sym typeface="Work Sans Light"/>
              </a:rPr>
              <a:t>like a</a:t>
            </a:r>
            <a:r>
              <a:t> </a:t>
            </a:r>
            <a:r>
              <a:rPr>
                <a:solidFill>
                  <a:srgbClr val="2EF2DF"/>
                </a:solidFill>
              </a:rPr>
              <a:t>PASSWORD</a:t>
            </a:r>
            <a:endParaRPr>
              <a:solidFill>
                <a:srgbClr val="2EF2DF"/>
              </a:solidFill>
            </a:endParaRP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Something you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HAVE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…</a:t>
            </a:r>
            <a:endParaRPr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indent="1003300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     ...</a:t>
            </a:r>
            <a:r>
              <a:rPr>
                <a:latin typeface="Work Sans Light"/>
                <a:ea typeface="Work Sans Light"/>
                <a:cs typeface="Work Sans Light"/>
                <a:sym typeface="Work Sans Light"/>
              </a:rPr>
              <a:t>like a</a:t>
            </a:r>
            <a:r>
              <a:t> </a:t>
            </a:r>
            <a:r>
              <a:rPr>
                <a:solidFill>
                  <a:srgbClr val="2EF2DF"/>
                </a:solidFill>
              </a:rPr>
              <a:t>PHONE NUMBER</a:t>
            </a:r>
            <a:endParaRPr>
              <a:solidFill>
                <a:srgbClr val="2EF2DF"/>
              </a:solidFill>
            </a:endParaRP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Something you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ARE</a:t>
            </a:r>
            <a:r>
              <a:rPr>
                <a:latin typeface="Work Sans Regular"/>
                <a:ea typeface="Work Sans Regular"/>
                <a:cs typeface="Work Sans Regular"/>
                <a:sym typeface="Work Sans Regular"/>
              </a:rPr>
              <a:t>…</a:t>
            </a:r>
            <a:endParaRPr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indent="1333500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   ...</a:t>
            </a:r>
            <a:r>
              <a:rPr>
                <a:latin typeface="Work Sans Light"/>
                <a:ea typeface="Work Sans Light"/>
                <a:cs typeface="Work Sans Light"/>
                <a:sym typeface="Work Sans Light"/>
              </a:rPr>
              <a:t>like a</a:t>
            </a:r>
            <a:r>
              <a:t> </a:t>
            </a:r>
            <a:r>
              <a:rPr>
                <a:solidFill>
                  <a:srgbClr val="2EF2DF"/>
                </a:solidFill>
              </a:rPr>
              <a:t>FINGERPRINT</a:t>
            </a:r>
          </a:p>
        </p:txBody>
      </p:sp>
      <p:pic>
        <p:nvPicPr>
          <p:cNvPr id="119" name="Google Shape;88;g241a9e55e25_0_23" descr="Google Shape;88;g241a9e55e25_0_2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404373" y="1401762"/>
            <a:ext cx="2562391" cy="32250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Google Shape;89;g241a9e55e25_0_23" descr="Google Shape;89;g241a9e55e25_0_2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890477" y="1401774"/>
            <a:ext cx="1659901" cy="1643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Google Shape;90;g241a9e55e25_0_23"/>
          <p:cNvSpPr txBox="1"/>
          <p:nvPr/>
        </p:nvSpPr>
        <p:spPr>
          <a:xfrm>
            <a:off x="731299" y="3339381"/>
            <a:ext cx="2148002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Types of MFA include:</a:t>
            </a:r>
          </a:p>
        </p:txBody>
      </p:sp>
      <p:sp>
        <p:nvSpPr>
          <p:cNvPr id="122" name="Google Shape;91;g241a9e55e25_0_23"/>
          <p:cNvSpPr txBox="1"/>
          <p:nvPr/>
        </p:nvSpPr>
        <p:spPr>
          <a:xfrm>
            <a:off x="4280222" y="3290935"/>
            <a:ext cx="3185701" cy="84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are one of the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MOST COMMON</a:t>
            </a:r>
            <a:r>
              <a:t> form of MFA. The user receives a code through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EMAIL</a:t>
            </a:r>
            <a:r>
              <a:t>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TEXT</a:t>
            </a:r>
            <a:r>
              <a:t>, or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MOBILE APP</a:t>
            </a:r>
            <a:r>
              <a:t> they can use for authentication.</a:t>
            </a:r>
          </a:p>
        </p:txBody>
      </p:sp>
      <p:sp>
        <p:nvSpPr>
          <p:cNvPr id="123" name="Google Shape;92;g241a9e55e25_0_23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4" name="Google Shape;93;g241a9e55e25_0_23"/>
          <p:cNvSpPr/>
          <p:nvPr/>
        </p:nvSpPr>
        <p:spPr>
          <a:xfrm>
            <a:off x="374349" y="3846000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5" name="Google Shape;94;g241a9e55e25_0_23"/>
          <p:cNvSpPr/>
          <p:nvPr/>
        </p:nvSpPr>
        <p:spPr>
          <a:xfrm>
            <a:off x="374349" y="4383325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6" name="Google Shape;95;g241a9e55e25_0_23"/>
          <p:cNvSpPr/>
          <p:nvPr/>
        </p:nvSpPr>
        <p:spPr>
          <a:xfrm>
            <a:off x="374349" y="4936399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