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10058400" cy="155448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342870" y="3342956"/>
            <a:ext cx="9372601" cy="5934000"/>
          </a:xfrm>
          <a:prstGeom prst="rect">
            <a:avLst/>
          </a:prstGeom>
        </p:spPr>
        <p:txBody>
          <a:bodyPr/>
          <a:lstStyle>
            <a:lvl1pPr>
              <a:defRPr sz="209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342870" y="9526723"/>
            <a:ext cx="9372601" cy="3931201"/>
          </a:xfrm>
          <a:prstGeom prst="rect">
            <a:avLst/>
          </a:prstGeom>
        </p:spPr>
        <p:txBody>
          <a:bodyPr/>
          <a:lstStyle>
            <a:lvl1pPr marL="457200" indent="-4254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1pPr>
            <a:lvl2pPr marL="10255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2pPr>
            <a:lvl3pPr marL="14827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■"/>
              <a:defRPr sz="3100"/>
            </a:lvl3pPr>
            <a:lvl4pPr marL="19399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4pPr>
            <a:lvl5pPr marL="23971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342870" y="6500347"/>
            <a:ext cx="9372601" cy="2544000"/>
          </a:xfrm>
          <a:prstGeom prst="rect">
            <a:avLst/>
          </a:prstGeom>
        </p:spPr>
        <p:txBody>
          <a:bodyPr anchor="ctr"/>
          <a:lstStyle>
            <a:lvl1pPr>
              <a:defRPr sz="63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xfrm>
            <a:off x="342870" y="1344964"/>
            <a:ext cx="9372601" cy="1730701"/>
          </a:xfrm>
          <a:prstGeom prst="rect">
            <a:avLst/>
          </a:prstGeom>
        </p:spPr>
        <p:txBody>
          <a:bodyPr anchor="t"/>
          <a:lstStyle>
            <a:lvl1pPr algn="l">
              <a:defRPr sz="4900"/>
            </a:lvl1pPr>
          </a:lstStyle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xfrm>
            <a:off x="342870" y="3483035"/>
            <a:ext cx="9372601" cy="10325101"/>
          </a:xfrm>
          <a:prstGeom prst="rect">
            <a:avLst/>
          </a:prstGeom>
        </p:spPr>
        <p:txBody>
          <a:bodyPr/>
          <a:lstStyle>
            <a:lvl1pPr marL="457200" indent="-4254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1pPr>
            <a:lvl2pPr marL="10255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2pPr>
            <a:lvl3pPr marL="14827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■"/>
              <a:defRPr sz="3100"/>
            </a:lvl3pPr>
            <a:lvl4pPr marL="19399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4pPr>
            <a:lvl5pPr marL="23971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342870" y="1344964"/>
            <a:ext cx="9372601" cy="1730701"/>
          </a:xfrm>
          <a:prstGeom prst="rect">
            <a:avLst/>
          </a:prstGeom>
        </p:spPr>
        <p:txBody>
          <a:bodyPr anchor="t"/>
          <a:lstStyle>
            <a:lvl1pPr algn="l">
              <a:defRPr sz="49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342870" y="3483035"/>
            <a:ext cx="4399801" cy="10325101"/>
          </a:xfrm>
          <a:prstGeom prst="rect">
            <a:avLst/>
          </a:prstGeom>
        </p:spPr>
        <p:txBody>
          <a:bodyPr/>
          <a:lstStyle>
            <a:lvl1pPr marL="457200" indent="-3810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●"/>
              <a:defRPr sz="2400"/>
            </a:lvl1pPr>
            <a:lvl2pPr marL="9661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○"/>
              <a:defRPr sz="2400"/>
            </a:lvl2pPr>
            <a:lvl3pPr marL="14233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■"/>
              <a:defRPr sz="2400"/>
            </a:lvl3pPr>
            <a:lvl4pPr marL="18805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●"/>
              <a:defRPr sz="2400"/>
            </a:lvl4pPr>
            <a:lvl5pPr marL="23377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○"/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6"/>
          <p:cNvSpPr txBox="1"/>
          <p:nvPr>
            <p:ph type="body" sz="half" idx="21"/>
          </p:nvPr>
        </p:nvSpPr>
        <p:spPr>
          <a:xfrm>
            <a:off x="5315639" y="3483035"/>
            <a:ext cx="4399801" cy="10325101"/>
          </a:xfrm>
          <a:prstGeom prst="rect">
            <a:avLst/>
          </a:prstGeom>
        </p:spPr>
        <p:txBody>
          <a:bodyPr/>
          <a:lstStyle/>
          <a:p>
            <a:pPr marL="457200" indent="-3810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●"/>
              <a:defRPr sz="24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342870" y="1344964"/>
            <a:ext cx="9372601" cy="1730701"/>
          </a:xfrm>
          <a:prstGeom prst="rect">
            <a:avLst/>
          </a:prstGeom>
        </p:spPr>
        <p:txBody>
          <a:bodyPr anchor="t"/>
          <a:lstStyle>
            <a:lvl1pPr algn="l">
              <a:defRPr sz="4900"/>
            </a:lvl1pPr>
          </a:lstStyle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342870" y="1679146"/>
            <a:ext cx="3088801" cy="2283901"/>
          </a:xfrm>
          <a:prstGeom prst="rect">
            <a:avLst/>
          </a:prstGeom>
        </p:spPr>
        <p:txBody>
          <a:bodyPr/>
          <a:lstStyle>
            <a:lvl1pPr algn="l">
              <a:defRPr sz="42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342870" y="4199680"/>
            <a:ext cx="3088801" cy="9609001"/>
          </a:xfrm>
          <a:prstGeom prst="rect">
            <a:avLst/>
          </a:prstGeom>
        </p:spPr>
        <p:txBody>
          <a:bodyPr/>
          <a:lstStyle>
            <a:lvl1pPr marL="4572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●"/>
              <a:defRPr sz="2100"/>
            </a:lvl1pPr>
            <a:lvl2pPr marL="9144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○"/>
              <a:defRPr sz="2100"/>
            </a:lvl2pPr>
            <a:lvl3pPr marL="13716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■"/>
              <a:defRPr sz="2100"/>
            </a:lvl3pPr>
            <a:lvl4pPr marL="18288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●"/>
              <a:defRPr sz="2100"/>
            </a:lvl4pPr>
            <a:lvl5pPr marL="22860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○"/>
              <a:defRPr sz="2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539274" y="1360453"/>
            <a:ext cx="7004702" cy="12363300"/>
          </a:xfrm>
          <a:prstGeom prst="rect">
            <a:avLst/>
          </a:prstGeom>
        </p:spPr>
        <p:txBody>
          <a:bodyPr anchor="ctr"/>
          <a:lstStyle>
            <a:lvl1pPr algn="l"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10"/>
          <p:cNvSpPr/>
          <p:nvPr/>
        </p:nvSpPr>
        <p:spPr>
          <a:xfrm>
            <a:off x="5029200" y="-378"/>
            <a:ext cx="5029200" cy="155448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292050" y="3726929"/>
            <a:ext cx="4449601" cy="4479900"/>
          </a:xfrm>
          <a:prstGeom prst="rect">
            <a:avLst/>
          </a:prstGeom>
        </p:spPr>
        <p:txBody>
          <a:bodyPr/>
          <a:lstStyle>
            <a:lvl1pPr>
              <a:defRPr sz="73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292050" y="8471516"/>
            <a:ext cx="4449601" cy="3732601"/>
          </a:xfrm>
          <a:prstGeom prst="rect">
            <a:avLst/>
          </a:prstGeom>
        </p:spPr>
        <p:txBody>
          <a:bodyPr/>
          <a:lstStyle>
            <a:lvl1pPr>
              <a:defRPr sz="3700"/>
            </a:lvl1pPr>
            <a:lvl2pPr>
              <a:defRPr sz="3700"/>
            </a:lvl2pPr>
            <a:lvl3pPr>
              <a:defRPr sz="3700"/>
            </a:lvl3pPr>
            <a:lvl4pPr>
              <a:defRPr sz="3700"/>
            </a:lvl4pPr>
            <a:lvl5pPr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10"/>
          <p:cNvSpPr txBox="1"/>
          <p:nvPr>
            <p:ph type="body" sz="half" idx="21"/>
          </p:nvPr>
        </p:nvSpPr>
        <p:spPr>
          <a:xfrm>
            <a:off x="5433450" y="2188315"/>
            <a:ext cx="4220701" cy="11167502"/>
          </a:xfrm>
          <a:prstGeom prst="rect">
            <a:avLst/>
          </a:prstGeom>
        </p:spPr>
        <p:txBody>
          <a:bodyPr anchor="ctr"/>
          <a:lstStyle/>
          <a:p>
            <a:pPr marL="457200" indent="-4254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pP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342870" y="12785738"/>
            <a:ext cx="6598801" cy="1828801"/>
          </a:xfrm>
          <a:prstGeom prst="rect">
            <a:avLst/>
          </a:prstGeom>
        </p:spPr>
        <p:txBody>
          <a:bodyPr anchor="ctr"/>
          <a:lstStyle>
            <a:lvl1pPr marL="228600" indent="0" algn="l">
              <a:defRPr sz="3100"/>
            </a:lvl1pPr>
            <a:lvl2pPr marL="1025525" indent="-492125" algn="l">
              <a:buSzPts val="3100"/>
              <a:buChar char="○"/>
              <a:defRPr sz="3100"/>
            </a:lvl2pPr>
            <a:lvl3pPr marL="1482725" indent="-492125" algn="l">
              <a:buSzPts val="3100"/>
              <a:buChar char="■"/>
              <a:defRPr sz="3100"/>
            </a:lvl3pPr>
            <a:lvl4pPr marL="1939925" indent="-492125" algn="l">
              <a:buSzPts val="3100"/>
              <a:buChar char="●"/>
              <a:defRPr sz="3100"/>
            </a:lvl4pPr>
            <a:lvl5pPr marL="2397125" indent="-492125" algn="l">
              <a:buSzPts val="3100"/>
              <a:buChar char="○"/>
              <a:defRPr sz="3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342878" y="2250270"/>
            <a:ext cx="9372601" cy="6203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59149" tIns="159149" rIns="159149" bIns="159149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342870" y="8565356"/>
            <a:ext cx="9372601" cy="2395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59149" tIns="159149" rIns="159149" bIns="15914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9352157" y="14405409"/>
            <a:ext cx="571148" cy="565237"/>
          </a:xfrm>
          <a:prstGeom prst="rect">
            <a:avLst/>
          </a:prstGeom>
          <a:ln w="12700">
            <a:miter lim="400000"/>
          </a:ln>
        </p:spPr>
        <p:txBody>
          <a:bodyPr wrap="none" lIns="159149" tIns="159149" rIns="159149" bIns="159149" anchor="ctr">
            <a:normAutofit fontScale="100000" lnSpcReduction="0"/>
          </a:bodyPr>
          <a:lstStyle>
            <a:lvl1pPr algn="r">
              <a:defRPr sz="17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425450" marR="0" indent="-3937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1pPr>
      <a:lvl2pPr marL="425450" marR="0" indent="1079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2pPr>
      <a:lvl3pPr marL="425450" marR="0" indent="5651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3pPr>
      <a:lvl4pPr marL="425450" marR="0" indent="10223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4pPr>
      <a:lvl5pPr marL="425450" marR="0" indent="14795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5pPr>
      <a:lvl6pPr marL="425450" marR="0" indent="19367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6pPr>
      <a:lvl7pPr marL="425450" marR="0" indent="23939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7pPr>
      <a:lvl8pPr marL="425450" marR="0" indent="28511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8pPr>
      <a:lvl9pPr marL="425450" marR="0" indent="33083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72;g27a9ee35031_0_0" descr="Google Shape;72;g27a9ee35031_0_0"/>
          <p:cNvPicPr>
            <a:picLocks noChangeAspect="1"/>
          </p:cNvPicPr>
          <p:nvPr/>
        </p:nvPicPr>
        <p:blipFill>
          <a:blip r:embed="rId2">
            <a:extLst/>
          </a:blip>
          <a:srcRect l="980" t="0" r="0" b="0"/>
          <a:stretch>
            <a:fillRect/>
          </a:stretch>
        </p:blipFill>
        <p:spPr>
          <a:xfrm>
            <a:off x="-1" y="0"/>
            <a:ext cx="10058401" cy="15571278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73;g27a9ee35031_0_0" descr="Google Shape;73;g27a9ee35031_0_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460199" y="2301149"/>
            <a:ext cx="3827775" cy="5986751"/>
          </a:xfrm>
          <a:prstGeom prst="rect">
            <a:avLst/>
          </a:prstGeom>
          <a:ln w="12700">
            <a:miter lim="400000"/>
          </a:ln>
        </p:spPr>
      </p:pic>
      <p:sp>
        <p:nvSpPr>
          <p:cNvPr id="111" name="Google Shape;74;g27a9ee35031_0_0"/>
          <p:cNvSpPr/>
          <p:nvPr/>
        </p:nvSpPr>
        <p:spPr>
          <a:xfrm>
            <a:off x="7493099" y="13005975"/>
            <a:ext cx="2565301" cy="256530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lIns="0" tIns="0" rIns="0" bIns="0" anchor="ctr"/>
          <a:lstStyle/>
          <a:p>
            <a:pPr/>
          </a:p>
        </p:txBody>
      </p:sp>
      <p:pic>
        <p:nvPicPr>
          <p:cNvPr id="112" name="Google Shape;75;g27a9ee35031_0_0" descr="Google Shape;75;g27a9ee35031_0_0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697600" y="14729975"/>
            <a:ext cx="2718051" cy="871526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Google Shape;76;g27a9ee35031_0_0"/>
          <p:cNvSpPr txBox="1"/>
          <p:nvPr/>
        </p:nvSpPr>
        <p:spPr>
          <a:xfrm>
            <a:off x="203624" y="3916424"/>
            <a:ext cx="4607102" cy="1071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>
              <a:defRPr sz="3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COMMON SOCIAL ENGINEERING TACTICS </a:t>
            </a:r>
          </a:p>
        </p:txBody>
      </p:sp>
      <p:sp>
        <p:nvSpPr>
          <p:cNvPr id="114" name="Google Shape;77;g27a9ee35031_0_0"/>
          <p:cNvSpPr txBox="1"/>
          <p:nvPr/>
        </p:nvSpPr>
        <p:spPr>
          <a:xfrm>
            <a:off x="203624" y="2432699"/>
            <a:ext cx="4840802" cy="1198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7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Most cyber attacks involve some kind of </a:t>
            </a:r>
            <a:r>
              <a:rPr>
                <a:solidFill>
                  <a:srgbClr val="2FF3DF"/>
                </a:solidFill>
              </a:rPr>
              <a:t>SOCIAL ENGINEERING</a:t>
            </a:r>
            <a:r>
              <a:t>: manipulating or deceiving a person into acting against their own best interests</a:t>
            </a:r>
          </a:p>
        </p:txBody>
      </p:sp>
      <p:sp>
        <p:nvSpPr>
          <p:cNvPr id="115" name="Google Shape;78;g27a9ee35031_0_0"/>
          <p:cNvSpPr txBox="1"/>
          <p:nvPr/>
        </p:nvSpPr>
        <p:spPr>
          <a:xfrm>
            <a:off x="6106074" y="2926800"/>
            <a:ext cx="3677101" cy="3230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defRPr sz="1700">
                <a:solidFill>
                  <a:srgbClr val="EA9999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URGENCY</a:t>
            </a:r>
            <a:r>
              <a:rPr>
                <a:solidFill>
                  <a:srgbClr val="FFFFFF"/>
                </a:solidFill>
              </a:rPr>
              <a:t>: Social Engineers want you to act without thinking </a:t>
            </a:r>
            <a:endParaRPr>
              <a:solidFill>
                <a:srgbClr val="FFFFFF"/>
              </a:solidFill>
            </a:endParaRPr>
          </a:p>
          <a:p>
            <a:pPr algn="r"/>
            <a:endParaRPr sz="1700">
              <a:solidFill>
                <a:srgbClr val="F4CCCC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700">
                <a:solidFill>
                  <a:srgbClr val="EA9999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SENDER ADDRESSES</a:t>
            </a:r>
            <a:r>
              <a:rPr>
                <a:solidFill>
                  <a:srgbClr val="FFFFFF"/>
                </a:solidFill>
              </a:rPr>
              <a:t>: Always double-check the email address or phone number unexpected messages are sent from </a:t>
            </a:r>
            <a:endParaRPr>
              <a:solidFill>
                <a:srgbClr val="FFFFFF"/>
              </a:solidFill>
            </a:endParaRPr>
          </a:p>
          <a:p>
            <a:pPr algn="r"/>
            <a:endParaRPr sz="17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700">
                <a:solidFill>
                  <a:srgbClr val="EA9999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LINKS &amp; ATTACHMENTS</a:t>
            </a:r>
            <a:r>
              <a:rPr>
                <a:solidFill>
                  <a:srgbClr val="FFFFFF"/>
                </a:solidFill>
              </a:rPr>
              <a:t>: Avoid opening them until you can verify the sender.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16" name="Google Shape;79;g27a9ee35031_0_0"/>
          <p:cNvSpPr txBox="1"/>
          <p:nvPr/>
        </p:nvSpPr>
        <p:spPr>
          <a:xfrm>
            <a:off x="4367950" y="7467588"/>
            <a:ext cx="3997501" cy="690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>
              <a:defRPr sz="17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</a:lstStyle>
          <a:p>
            <a:pPr/>
            <a:r>
              <a:t>Social Engineering is an illegal activity that accounts for </a:t>
            </a:r>
          </a:p>
        </p:txBody>
      </p:sp>
      <p:sp>
        <p:nvSpPr>
          <p:cNvPr id="117" name="Google Shape;80;g27a9ee35031_0_0"/>
          <p:cNvSpPr txBox="1"/>
          <p:nvPr/>
        </p:nvSpPr>
        <p:spPr>
          <a:xfrm>
            <a:off x="0" y="228600"/>
            <a:ext cx="10058400" cy="22041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47625" dir="618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 algn="ctr" defTabSz="841247">
              <a:lnSpc>
                <a:spcPct val="80000"/>
              </a:lnSpc>
              <a:defRPr sz="7544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SOCIAL</a:t>
            </a:r>
          </a:p>
          <a:p>
            <a:pPr algn="ctr" defTabSz="841247">
              <a:lnSpc>
                <a:spcPct val="80000"/>
              </a:lnSpc>
              <a:defRPr sz="7544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ENGINEERING</a:t>
            </a:r>
          </a:p>
        </p:txBody>
      </p:sp>
      <p:sp>
        <p:nvSpPr>
          <p:cNvPr id="118" name="Google Shape;81;g27a9ee35031_0_0"/>
          <p:cNvSpPr txBox="1"/>
          <p:nvPr/>
        </p:nvSpPr>
        <p:spPr>
          <a:xfrm>
            <a:off x="203624" y="4897499"/>
            <a:ext cx="4494002" cy="3484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700">
                <a:solidFill>
                  <a:srgbClr val="2FF3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CURIOSITY</a:t>
            </a:r>
            <a:r>
              <a:rPr>
                <a:solidFill>
                  <a:srgbClr val="FFFFFF"/>
                </a:solidFill>
              </a:rPr>
              <a:t>: That mysterious flash drive might have malware. Best not to plug it in!</a:t>
            </a:r>
            <a:endParaRPr>
              <a:solidFill>
                <a:srgbClr val="FFFFFF"/>
              </a:solidFill>
            </a:endParaRPr>
          </a:p>
          <a:p>
            <a:pPr/>
            <a:endParaRPr sz="17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700">
                <a:solidFill>
                  <a:srgbClr val="2FF3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BAITING</a:t>
            </a:r>
            <a:r>
              <a:rPr>
                <a:solidFill>
                  <a:srgbClr val="FFFFFF"/>
                </a:solidFill>
              </a:rPr>
              <a:t>: A free cruise would be nice, but it's probably too good to be true</a:t>
            </a:r>
            <a:endParaRPr>
              <a:solidFill>
                <a:srgbClr val="FFFFFF"/>
              </a:solidFill>
            </a:endParaRPr>
          </a:p>
          <a:p>
            <a:pPr/>
            <a:endParaRPr sz="17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700">
                <a:solidFill>
                  <a:srgbClr val="2FF3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THREATS</a:t>
            </a:r>
            <a:r>
              <a:rPr>
                <a:solidFill>
                  <a:srgbClr val="FFFFFF"/>
                </a:solidFill>
              </a:rPr>
              <a:t>: If this is the first you're hearing about your unpaid taxes, it's probably extreme to be threatening legal action. Verify that sender</a:t>
            </a:r>
            <a:endParaRPr>
              <a:solidFill>
                <a:srgbClr val="FFFFFF"/>
              </a:solidFill>
            </a:endParaRPr>
          </a:p>
          <a:p>
            <a:pPr/>
            <a:endParaRPr sz="17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</p:txBody>
      </p:sp>
      <p:pic>
        <p:nvPicPr>
          <p:cNvPr id="119" name="Google Shape;82;g27a9ee35031_0_0" descr="Google Shape;82;g27a9ee35031_0_0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8774" y="9162250"/>
            <a:ext cx="4788451" cy="6409026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Google Shape;83;g27a9ee35031_0_0"/>
          <p:cNvSpPr txBox="1"/>
          <p:nvPr/>
        </p:nvSpPr>
        <p:spPr>
          <a:xfrm>
            <a:off x="5176049" y="2356499"/>
            <a:ext cx="4607102" cy="6273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r">
              <a:defRPr sz="3000">
                <a:solidFill>
                  <a:srgbClr val="EA9999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RED FLAGS</a:t>
            </a:r>
          </a:p>
        </p:txBody>
      </p:sp>
      <p:sp>
        <p:nvSpPr>
          <p:cNvPr id="121" name="Google Shape;84;g27a9ee35031_0_0"/>
          <p:cNvSpPr txBox="1"/>
          <p:nvPr/>
        </p:nvSpPr>
        <p:spPr>
          <a:xfrm>
            <a:off x="4367950" y="7983100"/>
            <a:ext cx="3412800" cy="10210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>
              <a:defRPr sz="2800">
                <a:solidFill>
                  <a:srgbClr val="2FF3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</a:lstStyle>
          <a:p>
            <a:pPr/>
            <a:r>
              <a:t>98% of cyber attacks</a:t>
            </a:r>
          </a:p>
        </p:txBody>
      </p:sp>
      <p:sp>
        <p:nvSpPr>
          <p:cNvPr id="122" name="Google Shape;85;g27a9ee35031_0_0"/>
          <p:cNvSpPr txBox="1"/>
          <p:nvPr/>
        </p:nvSpPr>
        <p:spPr>
          <a:xfrm>
            <a:off x="5785649" y="9474775"/>
            <a:ext cx="3997502" cy="690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r">
              <a:defRPr sz="17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</a:lstStyle>
          <a:p>
            <a:pPr/>
            <a:r>
              <a:t>start with phishing or social engineering attacks</a:t>
            </a:r>
          </a:p>
        </p:txBody>
      </p:sp>
      <p:sp>
        <p:nvSpPr>
          <p:cNvPr id="123" name="Google Shape;86;g27a9ee35031_0_0"/>
          <p:cNvSpPr txBox="1"/>
          <p:nvPr/>
        </p:nvSpPr>
        <p:spPr>
          <a:xfrm>
            <a:off x="6383249" y="8578674"/>
            <a:ext cx="3412800" cy="10210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defRPr sz="2800">
                <a:solidFill>
                  <a:srgbClr val="2FF3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over 70% of </a:t>
            </a:r>
          </a:p>
          <a:p>
            <a:pPr algn="r">
              <a:defRPr sz="2800">
                <a:solidFill>
                  <a:srgbClr val="2FF3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data breaches</a:t>
            </a:r>
          </a:p>
        </p:txBody>
      </p:sp>
      <p:sp>
        <p:nvSpPr>
          <p:cNvPr id="124" name="Google Shape;87;g27a9ee35031_0_0"/>
          <p:cNvSpPr txBox="1"/>
          <p:nvPr/>
        </p:nvSpPr>
        <p:spPr>
          <a:xfrm>
            <a:off x="6627400" y="7764899"/>
            <a:ext cx="640201" cy="16052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ctr">
              <a:defRPr sz="96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&amp;</a:t>
            </a:r>
          </a:p>
        </p:txBody>
      </p:sp>
      <p:sp>
        <p:nvSpPr>
          <p:cNvPr id="125" name="Google Shape;88;g27a9ee35031_0_0"/>
          <p:cNvSpPr txBox="1"/>
          <p:nvPr/>
        </p:nvSpPr>
        <p:spPr>
          <a:xfrm>
            <a:off x="4827575" y="10026299"/>
            <a:ext cx="4840801" cy="436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r">
              <a:defRPr sz="1700">
                <a:solidFill>
                  <a:srgbClr val="FFFFFF"/>
                </a:solidFill>
                <a:latin typeface="Work Sans SemiBold"/>
                <a:ea typeface="Work Sans SemiBold"/>
                <a:cs typeface="Work Sans SemiBold"/>
                <a:sym typeface="Work Sans SemiBold"/>
              </a:defRPr>
            </a:lvl1pPr>
          </a:lstStyle>
          <a:p>
            <a:pPr/>
            <a:r>
              <a:t>- ProofPoint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