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63;g1f296fed883_0_34" descr="Google Shape;163;g1f296fed883_0_3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64;g1f296fed883_0_34" descr="Google Shape;164;g1f296fed883_0_3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3112" y="1635723"/>
            <a:ext cx="2395976" cy="2395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65;g1f296fed883_0_34" descr="Google Shape;165;g1f296fed883_0_3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83424" y="1614000"/>
            <a:ext cx="5494203" cy="6615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166;g1f296fed883_0_34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3" name="Google Shape;167;g1f296fed883_0_34" descr="Google Shape;167;g1f296fed883_0_34"/>
          <p:cNvPicPr>
            <a:picLocks noChangeAspect="1"/>
          </p:cNvPicPr>
          <p:nvPr/>
        </p:nvPicPr>
        <p:blipFill>
          <a:blip r:embed="rId5">
            <a:extLst/>
          </a:blip>
          <a:srcRect l="0" t="0" r="42594" b="0"/>
          <a:stretch>
            <a:fillRect/>
          </a:stretch>
        </p:blipFill>
        <p:spPr>
          <a:xfrm>
            <a:off x="-1" y="6034425"/>
            <a:ext cx="5773928" cy="9343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oogle Shape;168;g1f296fed883_0_34" descr="Google Shape;168;g1f296fed883_0_3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457825" y="14823149"/>
            <a:ext cx="1967351" cy="630826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Google Shape;169;g1f296fed883_0_34"/>
          <p:cNvSpPr txBox="1"/>
          <p:nvPr/>
        </p:nvSpPr>
        <p:spPr>
          <a:xfrm>
            <a:off x="0" y="65974"/>
            <a:ext cx="10058400" cy="1351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78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SECURE CODING</a:t>
            </a:r>
          </a:p>
        </p:txBody>
      </p:sp>
      <p:sp>
        <p:nvSpPr>
          <p:cNvPr id="116" name="Google Shape;170;g1f296fed883_0_34"/>
          <p:cNvSpPr txBox="1"/>
          <p:nvPr/>
        </p:nvSpPr>
        <p:spPr>
          <a:xfrm>
            <a:off x="487550" y="2414900"/>
            <a:ext cx="24843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INJECTIONS</a:t>
            </a:r>
          </a:p>
        </p:txBody>
      </p:sp>
      <p:sp>
        <p:nvSpPr>
          <p:cNvPr id="117" name="Google Shape;171;g1f296fed883_0_34"/>
          <p:cNvSpPr txBox="1"/>
          <p:nvPr/>
        </p:nvSpPr>
        <p:spPr>
          <a:xfrm>
            <a:off x="535175" y="4779050"/>
            <a:ext cx="3684300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CRYPTOGRAPHIC FAILURES</a:t>
            </a:r>
          </a:p>
        </p:txBody>
      </p:sp>
      <p:sp>
        <p:nvSpPr>
          <p:cNvPr id="118" name="Google Shape;172;g1f296fed883_0_34"/>
          <p:cNvSpPr txBox="1"/>
          <p:nvPr/>
        </p:nvSpPr>
        <p:spPr>
          <a:xfrm>
            <a:off x="5926325" y="2300563"/>
            <a:ext cx="3684301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BROKEN ACCESS CONTROL</a:t>
            </a:r>
          </a:p>
        </p:txBody>
      </p:sp>
      <p:sp>
        <p:nvSpPr>
          <p:cNvPr id="119" name="Google Shape;173;g1f296fed883_0_34"/>
          <p:cNvSpPr txBox="1"/>
          <p:nvPr/>
        </p:nvSpPr>
        <p:spPr>
          <a:xfrm>
            <a:off x="5238724" y="4881824"/>
            <a:ext cx="4371901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SECURITY</a:t>
            </a:r>
          </a:p>
          <a:p>
            <a:pPr algn="r"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 MISCONFIGURATION</a:t>
            </a:r>
          </a:p>
        </p:txBody>
      </p:sp>
      <p:sp>
        <p:nvSpPr>
          <p:cNvPr id="120" name="Google Shape;174;g1f296fed883_0_34"/>
          <p:cNvSpPr txBox="1"/>
          <p:nvPr/>
        </p:nvSpPr>
        <p:spPr>
          <a:xfrm>
            <a:off x="5853124" y="7415475"/>
            <a:ext cx="3684301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INSECURE</a:t>
            </a:r>
          </a:p>
          <a:p>
            <a:pPr algn="r"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 DESIGN</a:t>
            </a:r>
          </a:p>
        </p:txBody>
      </p:sp>
      <p:sp>
        <p:nvSpPr>
          <p:cNvPr id="121" name="Google Shape;175;g1f296fed883_0_34"/>
          <p:cNvSpPr txBox="1"/>
          <p:nvPr/>
        </p:nvSpPr>
        <p:spPr>
          <a:xfrm>
            <a:off x="550324" y="1328250"/>
            <a:ext cx="4840802" cy="1084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90000"/>
              </a:lnSpc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HERE’S A LOOK INTO THE MOST COMMON APPLICATION VULNERABILITIES THAT MADE</a:t>
            </a:r>
          </a:p>
          <a:p>
            <a:pPr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OWASP 2021 TOP 10:</a:t>
            </a:r>
          </a:p>
        </p:txBody>
      </p:sp>
      <p:sp>
        <p:nvSpPr>
          <p:cNvPr id="122" name="Google Shape;176;g1f296fed883_0_34"/>
          <p:cNvSpPr txBox="1"/>
          <p:nvPr/>
        </p:nvSpPr>
        <p:spPr>
          <a:xfrm>
            <a:off x="511349" y="2734749"/>
            <a:ext cx="4840802" cy="196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Injections happen when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MALICIOUS USER</a:t>
            </a:r>
            <a:r>
              <a:t> inputs specially crafted text that interrupts the normal execution of a program, query, or OS command to steal and destroy data.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ALWAYS</a:t>
            </a:r>
            <a:r>
              <a:t> parameterize your queries, decouple user inputs from file system paths, sanitize user input, and maintain diligent code review.</a:t>
            </a:r>
          </a:p>
        </p:txBody>
      </p:sp>
      <p:sp>
        <p:nvSpPr>
          <p:cNvPr id="123" name="Google Shape;177;g1f296fed883_0_34"/>
          <p:cNvSpPr txBox="1"/>
          <p:nvPr/>
        </p:nvSpPr>
        <p:spPr>
          <a:xfrm>
            <a:off x="511349" y="5535100"/>
            <a:ext cx="4840802" cy="145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This category often leads to sensitive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DATA EXPOSURE</a:t>
            </a:r>
            <a:r>
              <a:t>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SYSTEM COMPROMISE</a:t>
            </a:r>
            <a:r>
              <a:t>. When creating secure code, you want to I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NCLUDE STRONGER FEATURES</a:t>
            </a:r>
            <a:r>
              <a:t> to protect sensitive and regulated data.</a:t>
            </a:r>
          </a:p>
        </p:txBody>
      </p:sp>
      <p:sp>
        <p:nvSpPr>
          <p:cNvPr id="124" name="Google Shape;178;g1f296fed883_0_34"/>
          <p:cNvSpPr txBox="1"/>
          <p:nvPr/>
        </p:nvSpPr>
        <p:spPr>
          <a:xfrm>
            <a:off x="5695950" y="2968999"/>
            <a:ext cx="3914700" cy="196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developing your code, authentication and access restriction need to be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PROPERLY IMPLEMENTED</a:t>
            </a:r>
            <a:r>
              <a:t> and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TESTED</a:t>
            </a:r>
            <a:r>
              <a:t>. Don’t underestimate the strength of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TIGHTLY LOCKED</a:t>
            </a:r>
            <a:r>
              <a:t> administrative accounts.</a:t>
            </a:r>
          </a:p>
        </p:txBody>
      </p:sp>
      <p:sp>
        <p:nvSpPr>
          <p:cNvPr id="125" name="Google Shape;179;g1f296fed883_0_34"/>
          <p:cNvSpPr txBox="1"/>
          <p:nvPr/>
        </p:nvSpPr>
        <p:spPr>
          <a:xfrm>
            <a:off x="5451425" y="5582725"/>
            <a:ext cx="4086000" cy="196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Static application security testing (SAST) is not a nice-to-have;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IT’S A MUST</a:t>
            </a:r>
            <a:r>
              <a:t>. This testing can help you detect XML in source code, inspecting third-party components with known vulnerabilities, as well as application configuration and dependencies.</a:t>
            </a:r>
          </a:p>
        </p:txBody>
      </p:sp>
      <p:sp>
        <p:nvSpPr>
          <p:cNvPr id="126" name="Google Shape;180;g1f296fed883_0_34"/>
          <p:cNvSpPr txBox="1"/>
          <p:nvPr/>
        </p:nvSpPr>
        <p:spPr>
          <a:xfrm>
            <a:off x="5451425" y="8120250"/>
            <a:ext cx="4086000" cy="221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WAIT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to find vulnerabilities during penetration tests; </a:t>
            </a:r>
            <a:r>
              <a:t>INCORPORATE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application scanning early and test the resiliency of the code from the start. You need to diligently make security a </a:t>
            </a:r>
            <a:r>
              <a:t>PRIORITY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within your initial design and application testing.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