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0058400" cy="155448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42870" y="3342956"/>
            <a:ext cx="9372601" cy="5934000"/>
          </a:xfrm>
          <a:prstGeom prst="rect">
            <a:avLst/>
          </a:prstGeom>
        </p:spPr>
        <p:txBody>
          <a:bodyPr/>
          <a:lstStyle>
            <a:lvl1pPr>
              <a:defRPr sz="209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42870" y="9526723"/>
            <a:ext cx="9372601" cy="3931201"/>
          </a:xfrm>
          <a:prstGeom prst="rect">
            <a:avLst/>
          </a:prstGeom>
        </p:spPr>
        <p:txBody>
          <a:bodyPr/>
          <a:lstStyle>
            <a:lvl1pPr marL="457200" indent="-4254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42870" y="6500347"/>
            <a:ext cx="9372601" cy="2544000"/>
          </a:xfrm>
          <a:prstGeom prst="rect">
            <a:avLst/>
          </a:prstGeom>
        </p:spPr>
        <p:txBody>
          <a:bodyPr anchor="ctr"/>
          <a:lstStyle>
            <a:lvl1pPr>
              <a:defRPr sz="63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342870" y="3483035"/>
            <a:ext cx="9372601" cy="10325101"/>
          </a:xfrm>
          <a:prstGeom prst="rect">
            <a:avLst/>
          </a:prstGeom>
        </p:spPr>
        <p:txBody>
          <a:bodyPr/>
          <a:lstStyle>
            <a:lvl1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42870" y="3483035"/>
            <a:ext cx="4399801" cy="10325101"/>
          </a:xfrm>
          <a:prstGeom prst="rect">
            <a:avLst/>
          </a:prstGeom>
        </p:spPr>
        <p:txBody>
          <a:bodyPr/>
          <a:lstStyle>
            <a:lvl1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1pPr>
            <a:lvl2pPr marL="9661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2pPr>
            <a:lvl3pPr marL="14233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■"/>
              <a:defRPr sz="2400"/>
            </a:lvl3pPr>
            <a:lvl4pPr marL="18805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4pPr>
            <a:lvl5pPr marL="23377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5315639" y="3483035"/>
            <a:ext cx="4399801" cy="10325101"/>
          </a:xfrm>
          <a:prstGeom prst="rect">
            <a:avLst/>
          </a:prstGeom>
        </p:spPr>
        <p:txBody>
          <a:bodyPr/>
          <a:lstStyle/>
          <a:p>
            <a: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42870" y="1679146"/>
            <a:ext cx="3088801" cy="2283901"/>
          </a:xfrm>
          <a:prstGeom prst="rect">
            <a:avLst/>
          </a:prstGeom>
        </p:spPr>
        <p:txBody>
          <a:bodyPr/>
          <a:lstStyle>
            <a:lvl1pPr algn="l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42870" y="4199680"/>
            <a:ext cx="3088801" cy="9609001"/>
          </a:xfrm>
          <a:prstGeom prst="rect">
            <a:avLst/>
          </a:prstGeom>
        </p:spPr>
        <p:txBody>
          <a:bodyPr/>
          <a:lstStyle>
            <a:lvl1pPr marL="4572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1pPr>
            <a:lvl2pPr marL="9144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2pPr>
            <a:lvl3pPr marL="13716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■"/>
              <a:defRPr sz="2100"/>
            </a:lvl3pPr>
            <a:lvl4pPr marL="18288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4pPr>
            <a:lvl5pPr marL="22860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539274" y="1360453"/>
            <a:ext cx="7004702" cy="12363300"/>
          </a:xfrm>
          <a:prstGeom prst="rect">
            <a:avLst/>
          </a:prstGeom>
        </p:spPr>
        <p:txBody>
          <a:bodyPr anchor="ctr"/>
          <a:lstStyle>
            <a:lvl1pPr algn="l"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5029200" y="-378"/>
            <a:ext cx="5029200" cy="155448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92050" y="3726929"/>
            <a:ext cx="4449601" cy="4479900"/>
          </a:xfrm>
          <a:prstGeom prst="rect">
            <a:avLst/>
          </a:prstGeom>
        </p:spPr>
        <p:txBody>
          <a:bodyPr/>
          <a:lstStyle>
            <a:lvl1pPr>
              <a:defRPr sz="7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92050" y="8471516"/>
            <a:ext cx="4449601" cy="3732601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  <a:lvl2pPr>
              <a:defRPr sz="3700"/>
            </a:lvl2pPr>
            <a:lvl3pPr>
              <a:defRPr sz="3700"/>
            </a:lvl3pPr>
            <a:lvl4pPr>
              <a:defRPr sz="3700"/>
            </a:lvl4pPr>
            <a:lvl5pPr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5433450" y="2188315"/>
            <a:ext cx="4220701" cy="11167502"/>
          </a:xfrm>
          <a:prstGeom prst="rect">
            <a:avLst/>
          </a:prstGeom>
        </p:spPr>
        <p:txBody>
          <a:bodyPr anchor="ctr"/>
          <a:lstStyle/>
          <a:p>
            <a: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42870" y="12785738"/>
            <a:ext cx="6598801" cy="18288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3100"/>
            </a:lvl1pPr>
            <a:lvl2pPr marL="1025525" indent="-492125" algn="l">
              <a:buSzPts val="3100"/>
              <a:buChar char="○"/>
              <a:defRPr sz="3100"/>
            </a:lvl2pPr>
            <a:lvl3pPr marL="1482725" indent="-492125" algn="l">
              <a:buSzPts val="3100"/>
              <a:buChar char="■"/>
              <a:defRPr sz="3100"/>
            </a:lvl3pPr>
            <a:lvl4pPr marL="1939925" indent="-492125" algn="l">
              <a:buSzPts val="3100"/>
              <a:buChar char="●"/>
              <a:defRPr sz="3100"/>
            </a:lvl4pPr>
            <a:lvl5pPr marL="2397125" indent="-492125" algn="l">
              <a:buSzPts val="3100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42878" y="2250270"/>
            <a:ext cx="9372601" cy="620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42870" y="8565356"/>
            <a:ext cx="9372601" cy="239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52157" y="14405409"/>
            <a:ext cx="571148" cy="565237"/>
          </a:xfrm>
          <a:prstGeom prst="rect">
            <a:avLst/>
          </a:prstGeom>
          <a:ln w="12700">
            <a:miter lim="400000"/>
          </a:ln>
        </p:spPr>
        <p:txBody>
          <a:bodyPr wrap="none" lIns="159149" tIns="159149" rIns="159149" bIns="159149" anchor="ctr">
            <a:normAutofit fontScale="100000" lnSpcReduction="0"/>
          </a:bodyPr>
          <a:lstStyle>
            <a:lvl1pPr algn="r">
              <a:defRPr sz="17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25450" marR="0" indent="-393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425450" marR="0" indent="107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425450" marR="0" indent="565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425450" marR="0" indent="1022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425450" marR="0" indent="14795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425450" marR="0" indent="19367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425450" marR="0" indent="2393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425450" marR="0" indent="2851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5450" marR="0" indent="3308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93;g240df60f7f6_0_91" descr="Google Shape;93;g240df60f7f6_0_91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0"/>
          <a:stretch>
            <a:fillRect/>
          </a:stretch>
        </p:blipFill>
        <p:spPr>
          <a:xfrm>
            <a:off x="-1" y="0"/>
            <a:ext cx="10058401" cy="15571278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Google Shape;94;g240df60f7f6_0_91"/>
          <p:cNvSpPr/>
          <p:nvPr/>
        </p:nvSpPr>
        <p:spPr>
          <a:xfrm>
            <a:off x="7493099" y="13005975"/>
            <a:ext cx="2565301" cy="256530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pic>
        <p:nvPicPr>
          <p:cNvPr id="111" name="Google Shape;95;g240df60f7f6_0_91" descr="Google Shape;95;g240df60f7f6_0_9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97600" y="14729975"/>
            <a:ext cx="2718051" cy="871526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96;g240df60f7f6_0_91"/>
          <p:cNvSpPr txBox="1"/>
          <p:nvPr/>
        </p:nvSpPr>
        <p:spPr>
          <a:xfrm>
            <a:off x="0" y="-1"/>
            <a:ext cx="10058400" cy="16687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47625" dir="618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10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PHISHING</a:t>
            </a:r>
          </a:p>
        </p:txBody>
      </p:sp>
      <p:pic>
        <p:nvPicPr>
          <p:cNvPr id="113" name="Google Shape;97;g240df60f7f6_0_91" descr="Google Shape;97;g240df60f7f6_0_9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68974" y="1541175"/>
            <a:ext cx="4754152" cy="519005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Google Shape;98;g240df60f7f6_0_91"/>
          <p:cNvSpPr txBox="1"/>
          <p:nvPr/>
        </p:nvSpPr>
        <p:spPr>
          <a:xfrm>
            <a:off x="-1" y="3525825"/>
            <a:ext cx="5325002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WHAT TO LOOK OUT FOR:</a:t>
            </a:r>
          </a:p>
        </p:txBody>
      </p:sp>
      <p:sp>
        <p:nvSpPr>
          <p:cNvPr id="115" name="Google Shape;99;g240df60f7f6_0_91"/>
          <p:cNvSpPr txBox="1"/>
          <p:nvPr/>
        </p:nvSpPr>
        <p:spPr>
          <a:xfrm>
            <a:off x="6280975" y="6207450"/>
            <a:ext cx="3546300" cy="1071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SEE SOMETHING PHISHY?</a:t>
            </a:r>
          </a:p>
        </p:txBody>
      </p:sp>
      <p:sp>
        <p:nvSpPr>
          <p:cNvPr id="116" name="Google Shape;100;g240df60f7f6_0_91"/>
          <p:cNvSpPr txBox="1"/>
          <p:nvPr/>
        </p:nvSpPr>
        <p:spPr>
          <a:xfrm>
            <a:off x="7341575" y="1708999"/>
            <a:ext cx="3115201" cy="627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30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PHISHING</a:t>
            </a:r>
          </a:p>
        </p:txBody>
      </p:sp>
      <p:sp>
        <p:nvSpPr>
          <p:cNvPr id="117" name="Google Shape;101;g240df60f7f6_0_91"/>
          <p:cNvSpPr txBox="1"/>
          <p:nvPr/>
        </p:nvSpPr>
        <p:spPr>
          <a:xfrm>
            <a:off x="242099" y="4096125"/>
            <a:ext cx="4840802" cy="5262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DOUBLE-CHECK </a:t>
            </a:r>
            <a:r>
              <a:rPr>
                <a:solidFill>
                  <a:srgbClr val="FFFFFF"/>
                </a:solidFill>
              </a:rPr>
              <a:t>the sender’s email address. Does it seem right for who the sender is claiming to be? </a:t>
            </a:r>
            <a:endParaRPr>
              <a:solidFill>
                <a:srgbClr val="FFFFFF"/>
              </a:solidFill>
            </a:endParaRPr>
          </a:p>
          <a:p>
            <a:pPr/>
            <a:endParaRPr sz="17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HOVER </a:t>
            </a:r>
            <a:r>
              <a:rPr>
                <a:solidFill>
                  <a:srgbClr val="FFFFFF"/>
                </a:solidFill>
              </a:rPr>
              <a:t>over any links. Do they lead to a trustworthy, familiar webpage? </a:t>
            </a:r>
            <a:endParaRPr>
              <a:solidFill>
                <a:srgbClr val="FFFFFF"/>
              </a:solidFill>
            </a:endParaRPr>
          </a:p>
          <a:p>
            <a:pPr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If there’s an</a:t>
            </a:r>
            <a:r>
              <a:rPr>
                <a:solidFill>
                  <a:srgbClr val="2EF2DF"/>
                </a:solidFill>
              </a:rPr>
              <a:t> ATTACHMENT</a:t>
            </a:r>
            <a:r>
              <a:t>, were you expecting it? Does the file extension make sense (.pdf, .exe, etc.)? </a:t>
            </a:r>
          </a:p>
          <a:p>
            <a:pPr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Are they asking for</a:t>
            </a:r>
            <a:r>
              <a:rPr>
                <a:solidFill>
                  <a:srgbClr val="2EF2DF"/>
                </a:solidFill>
              </a:rPr>
              <a:t> SENSITIVE INFORMATION? </a:t>
            </a:r>
            <a:endParaRPr>
              <a:solidFill>
                <a:srgbClr val="2EF2DF"/>
              </a:solidFill>
            </a:endParaRPr>
          </a:p>
          <a:p>
            <a:pPr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Are there spelling or grammatical</a:t>
            </a:r>
            <a:r>
              <a:rPr>
                <a:solidFill>
                  <a:srgbClr val="2EF2DF"/>
                </a:solidFill>
              </a:rPr>
              <a:t> ERRORS? </a:t>
            </a:r>
            <a:endParaRPr>
              <a:solidFill>
                <a:srgbClr val="2EF2DF"/>
              </a:solidFill>
            </a:endParaRPr>
          </a:p>
          <a:p>
            <a:pPr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Not all phishing emails will contain these mistakes, but it can be a warning sign.</a:t>
            </a:r>
          </a:p>
          <a:p>
            <a:pPr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pic>
        <p:nvPicPr>
          <p:cNvPr id="118" name="Google Shape;102;g240df60f7f6_0_91" descr="Google Shape;102;g240df60f7f6_0_9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55674" y="673725"/>
            <a:ext cx="1804726" cy="3136201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Google Shape;103;g240df60f7f6_0_91"/>
          <p:cNvSpPr txBox="1"/>
          <p:nvPr/>
        </p:nvSpPr>
        <p:spPr>
          <a:xfrm>
            <a:off x="6427349" y="2139600"/>
            <a:ext cx="3486901" cy="436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17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comes in all shapes and sizes:</a:t>
            </a:r>
          </a:p>
        </p:txBody>
      </p:sp>
      <p:sp>
        <p:nvSpPr>
          <p:cNvPr id="120" name="Google Shape;104;g240df60f7f6_0_91"/>
          <p:cNvSpPr txBox="1"/>
          <p:nvPr/>
        </p:nvSpPr>
        <p:spPr>
          <a:xfrm>
            <a:off x="5829775" y="2509799"/>
            <a:ext cx="3997501" cy="3992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VISHING </a:t>
            </a:r>
            <a:r>
              <a:rPr>
                <a:solidFill>
                  <a:srgbClr val="FFFFFF"/>
                </a:solidFill>
              </a:rPr>
              <a:t>happens through phone calls</a:t>
            </a:r>
            <a:endParaRPr>
              <a:solidFill>
                <a:srgbClr val="FFFFFF"/>
              </a:solidFill>
            </a:endParaRPr>
          </a:p>
          <a:p>
            <a:pPr algn="r"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SMISHING </a:t>
            </a:r>
            <a:r>
              <a:rPr>
                <a:solidFill>
                  <a:srgbClr val="FFFFFF"/>
                </a:solidFill>
              </a:rPr>
              <a:t>occurs via text message</a:t>
            </a:r>
            <a:endParaRPr>
              <a:solidFill>
                <a:srgbClr val="FFFFFF"/>
              </a:solidFill>
            </a:endParaRPr>
          </a:p>
          <a:p>
            <a:pPr algn="r"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SOCIAL MEDIA </a:t>
            </a:r>
            <a:r>
              <a:rPr>
                <a:solidFill>
                  <a:srgbClr val="FFFFFF"/>
                </a:solidFill>
              </a:rPr>
              <a:t>&amp;</a:t>
            </a:r>
            <a:r>
              <a:t> ANGLER PHISHING </a:t>
            </a:r>
            <a:r>
              <a:rPr>
                <a:solidFill>
                  <a:srgbClr val="FFFFFF"/>
                </a:solidFill>
              </a:rPr>
              <a:t>involve spoofing profiles and pretending to be someone else or a representative of a company</a:t>
            </a:r>
            <a:endParaRPr>
              <a:solidFill>
                <a:srgbClr val="FFFFFF"/>
              </a:solidFill>
            </a:endParaRPr>
          </a:p>
          <a:p>
            <a:pPr algn="r"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CLONE PHISHING </a:t>
            </a:r>
            <a:r>
              <a:rPr>
                <a:solidFill>
                  <a:srgbClr val="FFFFFF"/>
                </a:solidFill>
              </a:rPr>
              <a:t>copies real emails and swaps out legitimate links for malicious ones</a:t>
            </a:r>
            <a:endParaRPr>
              <a:solidFill>
                <a:srgbClr val="FFFFFF"/>
              </a:solidFill>
            </a:endParaRPr>
          </a:p>
          <a:p>
            <a:pPr algn="r"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sp>
        <p:nvSpPr>
          <p:cNvPr id="121" name="Google Shape;105;g240df60f7f6_0_91"/>
          <p:cNvSpPr txBox="1"/>
          <p:nvPr/>
        </p:nvSpPr>
        <p:spPr>
          <a:xfrm>
            <a:off x="5785649" y="7247149"/>
            <a:ext cx="3997502" cy="2468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when you’re confronted with a message that seems a little off, don’t just delete it! </a:t>
            </a:r>
          </a:p>
          <a:p>
            <a:pPr algn="r"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7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NOTIFY THE SECURITY TEAM </a:t>
            </a:r>
            <a:r>
              <a:rPr>
                <a:solidFill>
                  <a:srgbClr val="FFFFFF"/>
                </a:solidFill>
              </a:rPr>
              <a:t>so that we can all help keep each other safe as a team.</a:t>
            </a:r>
            <a:endParaRPr>
              <a:solidFill>
                <a:srgbClr val="FFFFFF"/>
              </a:solidFill>
            </a:endParaRPr>
          </a:p>
          <a:p>
            <a:pPr algn="r"/>
            <a:endParaRPr sz="1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pic>
        <p:nvPicPr>
          <p:cNvPr id="122" name="Google Shape;106;g240df60f7f6_0_91" descr="Google Shape;106;g240df60f7f6_0_9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0" y="9190883"/>
            <a:ext cx="6280974" cy="63803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