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58400" cy="155448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42870" y="3342956"/>
            <a:ext cx="9372601" cy="5934000"/>
          </a:xfrm>
          <a:prstGeom prst="rect">
            <a:avLst/>
          </a:prstGeom>
        </p:spPr>
        <p:txBody>
          <a:bodyPr/>
          <a:lstStyle>
            <a:lvl1pPr>
              <a:defRPr sz="209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42870" y="9526723"/>
            <a:ext cx="9372601" cy="3931201"/>
          </a:xfrm>
          <a:prstGeom prst="rect">
            <a:avLst/>
          </a:prstGeom>
        </p:spPr>
        <p:txBody>
          <a:bodyPr/>
          <a:lstStyle>
            <a:lvl1pPr marL="457200" indent="-4254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42870" y="6500347"/>
            <a:ext cx="9372601" cy="2544000"/>
          </a:xfrm>
          <a:prstGeom prst="rect">
            <a:avLst/>
          </a:prstGeom>
        </p:spPr>
        <p:txBody>
          <a:bodyPr anchor="ctr"/>
          <a:lstStyle>
            <a:lvl1pPr>
              <a:defRPr sz="63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342870" y="3483035"/>
            <a:ext cx="9372601" cy="10325101"/>
          </a:xfrm>
          <a:prstGeom prst="rect">
            <a:avLst/>
          </a:prstGeom>
        </p:spPr>
        <p:txBody>
          <a:bodyPr/>
          <a:lstStyle>
            <a:lvl1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42870" y="3483035"/>
            <a:ext cx="4399801" cy="10325101"/>
          </a:xfrm>
          <a:prstGeom prst="rect">
            <a:avLst/>
          </a:prstGeom>
        </p:spPr>
        <p:txBody>
          <a:bodyPr/>
          <a:lstStyle>
            <a:lvl1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1pPr>
            <a:lvl2pPr marL="9661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2pPr>
            <a:lvl3pPr marL="14233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■"/>
              <a:defRPr sz="2400"/>
            </a:lvl3pPr>
            <a:lvl4pPr marL="18805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4pPr>
            <a:lvl5pPr marL="23377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5315639" y="3483035"/>
            <a:ext cx="4399801" cy="10325101"/>
          </a:xfrm>
          <a:prstGeom prst="rect">
            <a:avLst/>
          </a:prstGeom>
        </p:spPr>
        <p:txBody>
          <a:bodyPr/>
          <a:lstStyle/>
          <a:p>
            <a: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42870" y="1679146"/>
            <a:ext cx="3088801" cy="2283901"/>
          </a:xfrm>
          <a:prstGeom prst="rect">
            <a:avLst/>
          </a:prstGeom>
        </p:spPr>
        <p:txBody>
          <a:bodyPr/>
          <a:lstStyle>
            <a:lvl1pPr algn="l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42870" y="4199680"/>
            <a:ext cx="3088801" cy="9609001"/>
          </a:xfrm>
          <a:prstGeom prst="rect">
            <a:avLst/>
          </a:prstGeom>
        </p:spPr>
        <p:txBody>
          <a:bodyPr/>
          <a:lstStyle>
            <a:lvl1pPr marL="4572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1pPr>
            <a:lvl2pPr marL="9144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2pPr>
            <a:lvl3pPr marL="13716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■"/>
              <a:defRPr sz="2100"/>
            </a:lvl3pPr>
            <a:lvl4pPr marL="18288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4pPr>
            <a:lvl5pPr marL="22860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539274" y="1360453"/>
            <a:ext cx="7004702" cy="12363300"/>
          </a:xfrm>
          <a:prstGeom prst="rect">
            <a:avLst/>
          </a:prstGeom>
        </p:spPr>
        <p:txBody>
          <a:bodyPr anchor="ctr"/>
          <a:lstStyle>
            <a:lvl1pPr algn="l"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5029200" y="-378"/>
            <a:ext cx="5029200" cy="155448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92050" y="3726929"/>
            <a:ext cx="4449601" cy="4479900"/>
          </a:xfrm>
          <a:prstGeom prst="rect">
            <a:avLst/>
          </a:prstGeom>
        </p:spPr>
        <p:txBody>
          <a:bodyPr/>
          <a:lstStyle>
            <a:lvl1pPr>
              <a:defRPr sz="7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92050" y="8471516"/>
            <a:ext cx="4449601" cy="3732601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  <a:lvl2pPr>
              <a:defRPr sz="3700"/>
            </a:lvl2pPr>
            <a:lvl3pPr>
              <a:defRPr sz="3700"/>
            </a:lvl3pPr>
            <a:lvl4pPr>
              <a:defRPr sz="3700"/>
            </a:lvl4pPr>
            <a:lvl5pPr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5433450" y="2188315"/>
            <a:ext cx="4220701" cy="11167502"/>
          </a:xfrm>
          <a:prstGeom prst="rect">
            <a:avLst/>
          </a:prstGeom>
        </p:spPr>
        <p:txBody>
          <a:bodyPr anchor="ctr"/>
          <a:lstStyle/>
          <a:p>
            <a: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42870" y="12785738"/>
            <a:ext cx="6598801" cy="18288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3100"/>
            </a:lvl1pPr>
            <a:lvl2pPr marL="1025525" indent="-492125" algn="l">
              <a:buSzPts val="3100"/>
              <a:buChar char="○"/>
              <a:defRPr sz="3100"/>
            </a:lvl2pPr>
            <a:lvl3pPr marL="1482725" indent="-492125" algn="l">
              <a:buSzPts val="3100"/>
              <a:buChar char="■"/>
              <a:defRPr sz="3100"/>
            </a:lvl3pPr>
            <a:lvl4pPr marL="1939925" indent="-492125" algn="l">
              <a:buSzPts val="3100"/>
              <a:buChar char="●"/>
              <a:defRPr sz="3100"/>
            </a:lvl4pPr>
            <a:lvl5pPr marL="2397125" indent="-492125" algn="l">
              <a:buSzPts val="3100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42878" y="2250270"/>
            <a:ext cx="9372601" cy="620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42870" y="8565356"/>
            <a:ext cx="9372601" cy="239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52157" y="14405409"/>
            <a:ext cx="571148" cy="565237"/>
          </a:xfrm>
          <a:prstGeom prst="rect">
            <a:avLst/>
          </a:prstGeom>
          <a:ln w="12700">
            <a:miter lim="400000"/>
          </a:ln>
        </p:spPr>
        <p:txBody>
          <a:bodyPr wrap="none" lIns="159149" tIns="159149" rIns="159149" bIns="159149" anchor="ctr">
            <a:normAutofit fontScale="100000" lnSpcReduction="0"/>
          </a:bodyPr>
          <a:lstStyle>
            <a:lvl1pPr algn="r">
              <a:defRPr sz="17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25450" marR="0" indent="-393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425450" marR="0" indent="107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425450" marR="0" indent="565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425450" marR="0" indent="1022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425450" marR="0" indent="14795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425450" marR="0" indent="19367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425450" marR="0" indent="2393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425450" marR="0" indent="2851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5450" marR="0" indent="3308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g1f296fed883_0_20" descr="Google Shape;109;g1f296fed883_0_20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0"/>
          <a:stretch>
            <a:fillRect/>
          </a:stretch>
        </p:blipFill>
        <p:spPr>
          <a:xfrm>
            <a:off x="-1" y="0"/>
            <a:ext cx="10058401" cy="155712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110;g1f296fed883_0_20" descr="Google Shape;110;g1f296fed883_0_2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8061824"/>
            <a:ext cx="5734052" cy="8321177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111;g1f296fed883_0_20"/>
          <p:cNvSpPr/>
          <p:nvPr/>
        </p:nvSpPr>
        <p:spPr>
          <a:xfrm>
            <a:off x="7493099" y="13005975"/>
            <a:ext cx="2565301" cy="256530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112" name="Google Shape;112;g1f296fed883_0_20" descr="Google Shape;112;g1f296fed883_0_2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45200" y="14577575"/>
            <a:ext cx="2718051" cy="8715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Google Shape;113;g1f296fed883_0_20" descr="Google Shape;113;g1f296fed883_0_2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419025" y="1592599"/>
            <a:ext cx="6243952" cy="4941553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Google Shape;114;g1f296fed883_0_20"/>
          <p:cNvSpPr txBox="1"/>
          <p:nvPr/>
        </p:nvSpPr>
        <p:spPr>
          <a:xfrm>
            <a:off x="0" y="-1"/>
            <a:ext cx="10058400" cy="16687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10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PHISHING</a:t>
            </a:r>
          </a:p>
        </p:txBody>
      </p:sp>
      <p:pic>
        <p:nvPicPr>
          <p:cNvPr id="115" name="Google Shape;115;g1f296fed883_0_20" descr="Google Shape;115;g1f296fed883_0_20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574574" y="4924425"/>
            <a:ext cx="1640226" cy="2205051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Google Shape;116;g1f296fed883_0_20"/>
          <p:cNvSpPr txBox="1"/>
          <p:nvPr/>
        </p:nvSpPr>
        <p:spPr>
          <a:xfrm>
            <a:off x="-85900" y="3037775"/>
            <a:ext cx="3115200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PHISHING</a:t>
            </a:r>
          </a:p>
        </p:txBody>
      </p:sp>
      <p:sp>
        <p:nvSpPr>
          <p:cNvPr id="117" name="Google Shape;117;g1f296fed883_0_20"/>
          <p:cNvSpPr txBox="1"/>
          <p:nvPr/>
        </p:nvSpPr>
        <p:spPr>
          <a:xfrm>
            <a:off x="533225" y="5981000"/>
            <a:ext cx="3115200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ON THE HOOK?</a:t>
            </a:r>
          </a:p>
        </p:txBody>
      </p:sp>
      <p:sp>
        <p:nvSpPr>
          <p:cNvPr id="118" name="Google Shape;118;g1f296fed883_0_20"/>
          <p:cNvSpPr txBox="1"/>
          <p:nvPr/>
        </p:nvSpPr>
        <p:spPr>
          <a:xfrm>
            <a:off x="6334125" y="5780975"/>
            <a:ext cx="3276900" cy="976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lnSpc>
                <a:spcPct val="50000"/>
              </a:lnSpc>
              <a:spcBef>
                <a:spcPts val="1000"/>
              </a:spcBef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HOW CAN YOU</a:t>
            </a:r>
          </a:p>
          <a:p>
            <a:pPr algn="r">
              <a:lnSpc>
                <a:spcPct val="50000"/>
              </a:lnSpc>
              <a:spcBef>
                <a:spcPts val="1000"/>
              </a:spcBef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STAY VIGILANT?</a:t>
            </a:r>
          </a:p>
        </p:txBody>
      </p:sp>
      <p:sp>
        <p:nvSpPr>
          <p:cNvPr id="119" name="Google Shape;119;g1f296fed883_0_20"/>
          <p:cNvSpPr txBox="1"/>
          <p:nvPr/>
        </p:nvSpPr>
        <p:spPr>
          <a:xfrm>
            <a:off x="7077299" y="1897400"/>
            <a:ext cx="2676301" cy="14655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8600">
                <a:solidFill>
                  <a:srgbClr val="2EF2DF"/>
                </a:solidFill>
                <a:latin typeface="Work Sans Bold"/>
                <a:ea typeface="Work Sans Bold"/>
                <a:cs typeface="Work Sans Bold"/>
                <a:sym typeface="Work Sans Bold"/>
              </a:defRPr>
            </a:lvl1pPr>
          </a:lstStyle>
          <a:p>
            <a:pPr/>
            <a:r>
              <a:t>36%</a:t>
            </a:r>
          </a:p>
        </p:txBody>
      </p:sp>
      <p:sp>
        <p:nvSpPr>
          <p:cNvPr id="120" name="Google Shape;120;g1f296fed883_0_20"/>
          <p:cNvSpPr txBox="1"/>
          <p:nvPr/>
        </p:nvSpPr>
        <p:spPr>
          <a:xfrm>
            <a:off x="4495424" y="2973875"/>
            <a:ext cx="5039401" cy="1198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of security breaches </a:t>
            </a:r>
          </a:p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were the direct result of</a:t>
            </a:r>
          </a:p>
          <a:p>
            <a: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phishing attacks</a:t>
            </a:r>
          </a:p>
        </p:txBody>
      </p:sp>
      <p:sp>
        <p:nvSpPr>
          <p:cNvPr id="121" name="Google Shape;121;g1f296fed883_0_20"/>
          <p:cNvSpPr txBox="1"/>
          <p:nvPr/>
        </p:nvSpPr>
        <p:spPr>
          <a:xfrm>
            <a:off x="4495424" y="3773975"/>
            <a:ext cx="5039401" cy="436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9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Verizon 2021 Data Breach Investigation Report</a:t>
            </a:r>
          </a:p>
        </p:txBody>
      </p:sp>
      <p:sp>
        <p:nvSpPr>
          <p:cNvPr id="122" name="Google Shape;122;g1f296fed883_0_20"/>
          <p:cNvSpPr txBox="1"/>
          <p:nvPr/>
        </p:nvSpPr>
        <p:spPr>
          <a:xfrm>
            <a:off x="533225" y="1950124"/>
            <a:ext cx="3429001" cy="117091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lnSpc>
                <a:spcPct val="70000"/>
              </a:lnSpc>
              <a:defRPr sz="4600">
                <a:solidFill>
                  <a:srgbClr val="2EF2DF"/>
                </a:solidFill>
                <a:latin typeface="Work Sans Bold"/>
                <a:ea typeface="Work Sans Bold"/>
                <a:cs typeface="Work Sans Bold"/>
                <a:sym typeface="Work Sans Bold"/>
              </a:defRPr>
            </a:pPr>
            <a:r>
              <a:t>3.1 BILLION</a:t>
            </a:r>
          </a:p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spoofed emails are sent every day </a:t>
            </a:r>
          </a:p>
        </p:txBody>
      </p:sp>
      <p:sp>
        <p:nvSpPr>
          <p:cNvPr id="123" name="Google Shape;123;g1f296fed883_0_20"/>
          <p:cNvSpPr txBox="1"/>
          <p:nvPr/>
        </p:nvSpPr>
        <p:spPr>
          <a:xfrm>
            <a:off x="533225" y="1660899"/>
            <a:ext cx="1519500" cy="436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Over</a:t>
            </a:r>
          </a:p>
        </p:txBody>
      </p:sp>
      <p:sp>
        <p:nvSpPr>
          <p:cNvPr id="124" name="Google Shape;124;g1f296fed883_0_20"/>
          <p:cNvSpPr txBox="1"/>
          <p:nvPr/>
        </p:nvSpPr>
        <p:spPr>
          <a:xfrm>
            <a:off x="457025" y="3489700"/>
            <a:ext cx="3600601" cy="69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doesn’t just happen in your</a:t>
            </a:r>
          </a:p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email inbox:</a:t>
            </a:r>
          </a:p>
        </p:txBody>
      </p:sp>
      <p:sp>
        <p:nvSpPr>
          <p:cNvPr id="125" name="Google Shape;125;g1f296fed883_0_20"/>
          <p:cNvSpPr txBox="1"/>
          <p:nvPr/>
        </p:nvSpPr>
        <p:spPr>
          <a:xfrm>
            <a:off x="685625" y="5119775"/>
            <a:ext cx="4572300" cy="69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SOCIAL MEDIA PHISHING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happens on social media platforms</a:t>
            </a:r>
          </a:p>
        </p:txBody>
      </p:sp>
      <p:sp>
        <p:nvSpPr>
          <p:cNvPr id="126" name="Google Shape;126;g1f296fed883_0_20"/>
          <p:cNvSpPr txBox="1"/>
          <p:nvPr/>
        </p:nvSpPr>
        <p:spPr>
          <a:xfrm>
            <a:off x="685625" y="4684588"/>
            <a:ext cx="4781701" cy="436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VISHING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happens through phone call</a:t>
            </a:r>
          </a:p>
        </p:txBody>
      </p:sp>
      <p:sp>
        <p:nvSpPr>
          <p:cNvPr id="127" name="Google Shape;127;g1f296fed883_0_20"/>
          <p:cNvSpPr txBox="1"/>
          <p:nvPr/>
        </p:nvSpPr>
        <p:spPr>
          <a:xfrm>
            <a:off x="685625" y="4215862"/>
            <a:ext cx="4781701" cy="436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SMISHING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occurs via text message</a:t>
            </a:r>
          </a:p>
        </p:txBody>
      </p:sp>
      <p:sp>
        <p:nvSpPr>
          <p:cNvPr id="128" name="Google Shape;128;g1f296fed883_0_20"/>
          <p:cNvSpPr/>
          <p:nvPr/>
        </p:nvSpPr>
        <p:spPr>
          <a:xfrm>
            <a:off x="579649" y="4374124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9" name="Google Shape;129;g1f296fed883_0_20"/>
          <p:cNvSpPr/>
          <p:nvPr/>
        </p:nvSpPr>
        <p:spPr>
          <a:xfrm>
            <a:off x="579649" y="4842850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0" name="Google Shape;130;g1f296fed883_0_20"/>
          <p:cNvSpPr/>
          <p:nvPr/>
        </p:nvSpPr>
        <p:spPr>
          <a:xfrm>
            <a:off x="579649" y="5276250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1" name="Google Shape;131;g1f296fed883_0_20"/>
          <p:cNvSpPr txBox="1"/>
          <p:nvPr/>
        </p:nvSpPr>
        <p:spPr>
          <a:xfrm>
            <a:off x="579649" y="6457950"/>
            <a:ext cx="3600601" cy="94485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Here’s what you need to do if a phisher gets you on their line:</a:t>
            </a:r>
          </a:p>
        </p:txBody>
      </p:sp>
      <p:sp>
        <p:nvSpPr>
          <p:cNvPr id="132" name="Google Shape;132;g1f296fed883_0_20"/>
          <p:cNvSpPr txBox="1"/>
          <p:nvPr/>
        </p:nvSpPr>
        <p:spPr>
          <a:xfrm>
            <a:off x="580925" y="7202350"/>
            <a:ext cx="2448300" cy="690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REPORT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it to IT or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your security team</a:t>
            </a:r>
          </a:p>
        </p:txBody>
      </p:sp>
      <p:sp>
        <p:nvSpPr>
          <p:cNvPr id="133" name="Google Shape;133;g1f296fed883_0_20"/>
          <p:cNvSpPr txBox="1"/>
          <p:nvPr/>
        </p:nvSpPr>
        <p:spPr>
          <a:xfrm>
            <a:off x="2762150" y="7202350"/>
            <a:ext cx="2448300" cy="1198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CHANGE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your login information for any compromised accounts</a:t>
            </a:r>
          </a:p>
        </p:txBody>
      </p:sp>
      <p:sp>
        <p:nvSpPr>
          <p:cNvPr id="134" name="Google Shape;134;g1f296fed883_0_20"/>
          <p:cNvSpPr txBox="1"/>
          <p:nvPr/>
        </p:nvSpPr>
        <p:spPr>
          <a:xfrm>
            <a:off x="5734050" y="6534150"/>
            <a:ext cx="3876901" cy="33515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lnSpc>
                <a:spcPct val="90000"/>
              </a:lnSpc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VERIFY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the sender’s identity through another form of contact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10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Be wary of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 SUSPICIOUS </a:t>
            </a:r>
            <a:r>
              <a:t>links and attachments</a:t>
            </a:r>
          </a:p>
          <a:p>
            <a:pPr algn="r">
              <a:lnSpc>
                <a:spcPct val="90000"/>
              </a:lnSpc>
            </a:pPr>
            <a:endParaRPr sz="10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If an email looks strange,</a:t>
            </a:r>
          </a:p>
          <a:p>
            <a:pPr algn="r">
              <a:lnSpc>
                <a:spcPct val="90000"/>
              </a:lnSpc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REPORT IT!</a:t>
            </a:r>
          </a:p>
          <a:p>
            <a:pPr algn="r">
              <a:lnSpc>
                <a:spcPct val="90000"/>
              </a:lnSpc>
            </a:pPr>
            <a:endParaRPr sz="10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lnSpc>
                <a:spcPct val="90000"/>
              </a:lnSpc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LOOK OUT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for unnecessary urgency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10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DON’T REPLY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to suspicious emails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10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TRUST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your gut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