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g240df60f7f6_0_124" descr="Google Shape;54;g240df60f7f6_0_124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55;g240df60f7f6_0_124"/>
          <p:cNvSpPr/>
          <p:nvPr/>
        </p:nvSpPr>
        <p:spPr>
          <a:xfrm>
            <a:off x="7493099" y="13005975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1" name="Google Shape;56;g240df60f7f6_0_124" descr="Google Shape;56;g240df60f7f6_0_12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97600" y="14729975"/>
            <a:ext cx="2718051" cy="871526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57;g240df60f7f6_0_124"/>
          <p:cNvSpPr txBox="1"/>
          <p:nvPr/>
        </p:nvSpPr>
        <p:spPr>
          <a:xfrm>
            <a:off x="6655775" y="2851999"/>
            <a:ext cx="3115201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BE CAREFUL</a:t>
            </a:r>
          </a:p>
        </p:txBody>
      </p:sp>
      <p:sp>
        <p:nvSpPr>
          <p:cNvPr id="113" name="Google Shape;58;g240df60f7f6_0_124"/>
          <p:cNvSpPr txBox="1"/>
          <p:nvPr/>
        </p:nvSpPr>
        <p:spPr>
          <a:xfrm>
            <a:off x="242099" y="3943725"/>
            <a:ext cx="4840802" cy="69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</a:lstStyle>
          <a:p>
            <a:pPr/>
            <a:r>
              <a:t>of organizations have recently experienced mobile-related compromise</a:t>
            </a:r>
          </a:p>
        </p:txBody>
      </p:sp>
      <p:sp>
        <p:nvSpPr>
          <p:cNvPr id="114" name="Google Shape;59;g240df60f7f6_0_124"/>
          <p:cNvSpPr txBox="1"/>
          <p:nvPr/>
        </p:nvSpPr>
        <p:spPr>
          <a:xfrm>
            <a:off x="5753575" y="3347999"/>
            <a:ext cx="3997501" cy="246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of the 2 types of phish that specifically target your phone: </a:t>
            </a:r>
            <a:r>
              <a:rPr>
                <a:solidFill>
                  <a:srgbClr val="2EF2DF"/>
                </a:solidFill>
              </a:rPr>
              <a:t>SMISHING </a:t>
            </a:r>
            <a:r>
              <a:t>and</a:t>
            </a:r>
            <a:r>
              <a:rPr>
                <a:solidFill>
                  <a:srgbClr val="2EF2DF"/>
                </a:solidFill>
              </a:rPr>
              <a:t> VISHING </a:t>
            </a:r>
            <a:endParaRPr>
              <a:solidFill>
                <a:srgbClr val="2EF2DF"/>
              </a:solidFill>
            </a:endParaRP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The</a:t>
            </a:r>
            <a:r>
              <a:rPr>
                <a:solidFill>
                  <a:srgbClr val="2EF2DF"/>
                </a:solidFill>
              </a:rPr>
              <a:t> </a:t>
            </a:r>
            <a:r>
              <a:rPr>
                <a:solidFill>
                  <a:srgbClr val="EA9999"/>
                </a:solidFill>
              </a:rPr>
              <a:t>BIGGEST RED FLAG</a:t>
            </a:r>
            <a:r>
              <a:rPr>
                <a:solidFill>
                  <a:srgbClr val="2EF2DF"/>
                </a:solidFill>
              </a:rPr>
              <a:t> </a:t>
            </a:r>
            <a:r>
              <a:t>for these is that they often come with a sense of urgency. When in doubt, trust your gut!</a:t>
            </a:r>
          </a:p>
        </p:txBody>
      </p:sp>
      <p:sp>
        <p:nvSpPr>
          <p:cNvPr id="115" name="Google Shape;60;g240df60f7f6_0_124"/>
          <p:cNvSpPr txBox="1"/>
          <p:nvPr/>
        </p:nvSpPr>
        <p:spPr>
          <a:xfrm>
            <a:off x="5785649" y="7704349"/>
            <a:ext cx="3997502" cy="2722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TRUST</a:t>
            </a:r>
            <a:r>
              <a:rPr>
                <a:solidFill>
                  <a:srgbClr val="FFFFFF"/>
                </a:solidFill>
              </a:rPr>
              <a:t> only 1st party apps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AVOID</a:t>
            </a:r>
            <a:r>
              <a:rPr>
                <a:solidFill>
                  <a:srgbClr val="FFFFFF"/>
                </a:solidFill>
              </a:rPr>
              <a:t> public Wi-Fi by using hotspots or cellular data 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LOCK</a:t>
            </a:r>
            <a:r>
              <a:rPr>
                <a:solidFill>
                  <a:srgbClr val="FFFFFF"/>
                </a:solidFill>
              </a:rPr>
              <a:t> your phone with a strong passcode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KEEP</a:t>
            </a:r>
            <a:r>
              <a:rPr>
                <a:solidFill>
                  <a:srgbClr val="FFFFFF"/>
                </a:solidFill>
              </a:rPr>
              <a:t> your device updated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6" name="Google Shape;61;g240df60f7f6_0_124"/>
          <p:cNvSpPr txBox="1"/>
          <p:nvPr/>
        </p:nvSpPr>
        <p:spPr>
          <a:xfrm>
            <a:off x="0" y="228600"/>
            <a:ext cx="10058400" cy="22041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 algn="ctr" defTabSz="841247">
              <a:lnSpc>
                <a:spcPct val="80000"/>
              </a:lnSpc>
              <a:defRPr sz="7544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MOBILE</a:t>
            </a:r>
          </a:p>
          <a:p>
            <a:pPr algn="ctr" defTabSz="841247">
              <a:lnSpc>
                <a:spcPct val="80000"/>
              </a:lnSpc>
              <a:defRPr sz="7544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SECURITY</a:t>
            </a:r>
          </a:p>
        </p:txBody>
      </p:sp>
      <p:pic>
        <p:nvPicPr>
          <p:cNvPr id="117" name="Google Shape;62;g240df60f7f6_0_124" descr="Google Shape;62;g240df60f7f6_0_12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8025" y="2431698"/>
            <a:ext cx="4299580" cy="1521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Google Shape;63;g240df60f7f6_0_124" descr="Google Shape;63;g240df60f7f6_0_12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7561750"/>
            <a:ext cx="5497001" cy="7983051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Google Shape;64;g240df60f7f6_0_124"/>
          <p:cNvSpPr txBox="1"/>
          <p:nvPr/>
        </p:nvSpPr>
        <p:spPr>
          <a:xfrm>
            <a:off x="484174" y="4463700"/>
            <a:ext cx="4840802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700">
                <a:solidFill>
                  <a:srgbClr val="FFFFFF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1pPr>
          </a:lstStyle>
          <a:p>
            <a:pPr/>
            <a:r>
              <a:t>- Verizon's 2022 Mobile Security Index</a:t>
            </a:r>
          </a:p>
        </p:txBody>
      </p:sp>
      <p:sp>
        <p:nvSpPr>
          <p:cNvPr id="120" name="Google Shape;65;g240df60f7f6_0_124"/>
          <p:cNvSpPr txBox="1"/>
          <p:nvPr/>
        </p:nvSpPr>
        <p:spPr>
          <a:xfrm>
            <a:off x="203625" y="5202299"/>
            <a:ext cx="4078200" cy="2722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When charging your device on the go, use a </a:t>
            </a:r>
            <a:r>
              <a:rPr>
                <a:solidFill>
                  <a:srgbClr val="2FF3DF"/>
                </a:solidFill>
              </a:rPr>
              <a:t>CHARGING BLOCK</a:t>
            </a:r>
            <a:r>
              <a:t> or </a:t>
            </a:r>
            <a:r>
              <a:rPr>
                <a:solidFill>
                  <a:srgbClr val="2FF3DF"/>
                </a:solidFill>
              </a:rPr>
              <a:t>PORTABLE BATTERY</a:t>
            </a:r>
            <a:r>
              <a:t> to avoid catching a case of malware. </a:t>
            </a: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EA9999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CYBERCRIMINALS</a:t>
            </a:r>
            <a:r>
              <a:rPr>
                <a:solidFill>
                  <a:srgbClr val="FFFFFF"/>
                </a:solidFill>
              </a:rPr>
              <a:t> use public USB ports and charging stations to upload malware onto devices and steal data.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1" name="Google Shape;66;g240df60f7f6_0_124"/>
          <p:cNvSpPr txBox="1"/>
          <p:nvPr/>
        </p:nvSpPr>
        <p:spPr>
          <a:xfrm>
            <a:off x="5651250" y="6376099"/>
            <a:ext cx="4131901" cy="1313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3000">
                <a:solidFill>
                  <a:srgbClr val="FFFFF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Always remember to</a:t>
            </a:r>
            <a:r>
              <a:rPr>
                <a:solidFill>
                  <a:srgbClr val="2EF2DF"/>
                </a:solidFill>
              </a:rPr>
              <a:t> </a:t>
            </a:r>
            <a:r>
              <a:rPr sz="4600">
                <a:solidFill>
                  <a:srgbClr val="2EF2DF"/>
                </a:solidFill>
              </a:rPr>
              <a:t>TALK</a:t>
            </a:r>
            <a:r>
              <a:t>:</a:t>
            </a:r>
          </a:p>
        </p:txBody>
      </p:sp>
      <p:pic>
        <p:nvPicPr>
          <p:cNvPr id="122" name="Google Shape;67;g240df60f7f6_0_124" descr="Google Shape;67;g240df60f7f6_0_12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874125" y="2295200"/>
            <a:ext cx="3997501" cy="52665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