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10058400" cy="155448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342870" y="3342956"/>
            <a:ext cx="9372601" cy="5934000"/>
          </a:xfrm>
          <a:prstGeom prst="rect">
            <a:avLst/>
          </a:prstGeom>
        </p:spPr>
        <p:txBody>
          <a:bodyPr/>
          <a:lstStyle>
            <a:lvl1pPr>
              <a:defRPr sz="209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342870" y="9526723"/>
            <a:ext cx="9372601" cy="3931201"/>
          </a:xfrm>
          <a:prstGeom prst="rect">
            <a:avLst/>
          </a:prstGeom>
        </p:spPr>
        <p:txBody>
          <a:bodyPr/>
          <a:lstStyle>
            <a:lvl1pPr marL="457200" indent="-4254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1pPr>
            <a:lvl2pPr marL="10255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2pPr>
            <a:lvl3pPr marL="14827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■"/>
              <a:defRPr sz="3100"/>
            </a:lvl3pPr>
            <a:lvl4pPr marL="19399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4pPr>
            <a:lvl5pPr marL="23971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342870" y="6500347"/>
            <a:ext cx="9372601" cy="2544000"/>
          </a:xfrm>
          <a:prstGeom prst="rect">
            <a:avLst/>
          </a:prstGeom>
        </p:spPr>
        <p:txBody>
          <a:bodyPr anchor="ctr"/>
          <a:lstStyle>
            <a:lvl1pPr>
              <a:defRPr sz="63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342870" y="3483035"/>
            <a:ext cx="9372601" cy="10325101"/>
          </a:xfrm>
          <a:prstGeom prst="rect">
            <a:avLst/>
          </a:prstGeom>
        </p:spPr>
        <p:txBody>
          <a:bodyPr/>
          <a:lstStyle>
            <a:lvl1pPr marL="457200" indent="-4254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1pPr>
            <a:lvl2pPr marL="10255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2pPr>
            <a:lvl3pPr marL="14827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■"/>
              <a:defRPr sz="3100"/>
            </a:lvl3pPr>
            <a:lvl4pPr marL="19399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4pPr>
            <a:lvl5pPr marL="23971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342870" y="3483035"/>
            <a:ext cx="4399801" cy="10325101"/>
          </a:xfrm>
          <a:prstGeom prst="rect">
            <a:avLst/>
          </a:prstGeom>
        </p:spPr>
        <p:txBody>
          <a:bodyPr/>
          <a:lstStyle>
            <a:lvl1pPr marL="457200" indent="-3810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lvl1pPr>
            <a:lvl2pPr marL="9661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○"/>
              <a:defRPr sz="2400"/>
            </a:lvl2pPr>
            <a:lvl3pPr marL="14233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■"/>
              <a:defRPr sz="2400"/>
            </a:lvl3pPr>
            <a:lvl4pPr marL="18805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lvl4pPr>
            <a:lvl5pPr marL="23377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○"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6"/>
          <p:cNvSpPr txBox="1"/>
          <p:nvPr>
            <p:ph type="body" sz="half" idx="21"/>
          </p:nvPr>
        </p:nvSpPr>
        <p:spPr>
          <a:xfrm>
            <a:off x="5315639" y="3483035"/>
            <a:ext cx="4399801" cy="10325101"/>
          </a:xfrm>
          <a:prstGeom prst="rect">
            <a:avLst/>
          </a:prstGeom>
        </p:spPr>
        <p:txBody>
          <a:bodyPr/>
          <a:lstStyle/>
          <a:p>
            <a:pPr marL="457200" indent="-3810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342870" y="1679146"/>
            <a:ext cx="3088801" cy="2283901"/>
          </a:xfrm>
          <a:prstGeom prst="rect">
            <a:avLst/>
          </a:prstGeom>
        </p:spPr>
        <p:txBody>
          <a:bodyPr/>
          <a:lstStyle>
            <a:lvl1pPr algn="l">
              <a:defRPr sz="42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342870" y="4199680"/>
            <a:ext cx="3088801" cy="9609001"/>
          </a:xfrm>
          <a:prstGeom prst="rect">
            <a:avLst/>
          </a:prstGeom>
        </p:spPr>
        <p:txBody>
          <a:bodyPr/>
          <a:lstStyle>
            <a:lvl1pPr marL="4572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●"/>
              <a:defRPr sz="2100"/>
            </a:lvl1pPr>
            <a:lvl2pPr marL="9144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○"/>
              <a:defRPr sz="2100"/>
            </a:lvl2pPr>
            <a:lvl3pPr marL="13716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■"/>
              <a:defRPr sz="2100"/>
            </a:lvl3pPr>
            <a:lvl4pPr marL="18288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●"/>
              <a:defRPr sz="2100"/>
            </a:lvl4pPr>
            <a:lvl5pPr marL="22860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○"/>
              <a:defRPr sz="2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539274" y="1360453"/>
            <a:ext cx="7004702" cy="12363300"/>
          </a:xfrm>
          <a:prstGeom prst="rect">
            <a:avLst/>
          </a:prstGeom>
        </p:spPr>
        <p:txBody>
          <a:bodyPr anchor="ctr"/>
          <a:lstStyle>
            <a:lvl1pPr algn="l"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10"/>
          <p:cNvSpPr/>
          <p:nvPr/>
        </p:nvSpPr>
        <p:spPr>
          <a:xfrm>
            <a:off x="5029200" y="-378"/>
            <a:ext cx="5029200" cy="155448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92050" y="3726929"/>
            <a:ext cx="4449601" cy="4479900"/>
          </a:xfrm>
          <a:prstGeom prst="rect">
            <a:avLst/>
          </a:prstGeom>
        </p:spPr>
        <p:txBody>
          <a:bodyPr/>
          <a:lstStyle>
            <a:lvl1pPr>
              <a:defRPr sz="73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92050" y="8471516"/>
            <a:ext cx="4449601" cy="3732601"/>
          </a:xfrm>
          <a:prstGeom prst="rect">
            <a:avLst/>
          </a:prstGeom>
        </p:spPr>
        <p:txBody>
          <a:bodyPr/>
          <a:lstStyle>
            <a:lvl1pPr>
              <a:defRPr sz="3700"/>
            </a:lvl1pPr>
            <a:lvl2pPr>
              <a:defRPr sz="3700"/>
            </a:lvl2pPr>
            <a:lvl3pPr>
              <a:defRPr sz="3700"/>
            </a:lvl3pPr>
            <a:lvl4pPr>
              <a:defRPr sz="3700"/>
            </a:lvl4pPr>
            <a:lvl5pPr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10"/>
          <p:cNvSpPr txBox="1"/>
          <p:nvPr>
            <p:ph type="body" sz="half" idx="21"/>
          </p:nvPr>
        </p:nvSpPr>
        <p:spPr>
          <a:xfrm>
            <a:off x="5433450" y="2188315"/>
            <a:ext cx="4220701" cy="11167502"/>
          </a:xfrm>
          <a:prstGeom prst="rect">
            <a:avLst/>
          </a:prstGeom>
        </p:spPr>
        <p:txBody>
          <a:bodyPr anchor="ctr"/>
          <a:lstStyle/>
          <a:p>
            <a:pPr marL="457200" indent="-4254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342870" y="12785738"/>
            <a:ext cx="6598801" cy="18288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3100"/>
            </a:lvl1pPr>
            <a:lvl2pPr marL="1025525" indent="-492125" algn="l">
              <a:buSzPts val="3100"/>
              <a:buChar char="○"/>
              <a:defRPr sz="3100"/>
            </a:lvl2pPr>
            <a:lvl3pPr marL="1482725" indent="-492125" algn="l">
              <a:buSzPts val="3100"/>
              <a:buChar char="■"/>
              <a:defRPr sz="3100"/>
            </a:lvl3pPr>
            <a:lvl4pPr marL="1939925" indent="-492125" algn="l">
              <a:buSzPts val="3100"/>
              <a:buChar char="●"/>
              <a:defRPr sz="3100"/>
            </a:lvl4pPr>
            <a:lvl5pPr marL="2397125" indent="-492125" algn="l">
              <a:buSzPts val="3100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42878" y="2250270"/>
            <a:ext cx="9372601" cy="620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9149" tIns="159149" rIns="159149" bIns="159149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42870" y="8565356"/>
            <a:ext cx="9372601" cy="2395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9149" tIns="159149" rIns="159149" bIns="15914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9352157" y="14405409"/>
            <a:ext cx="571148" cy="565237"/>
          </a:xfrm>
          <a:prstGeom prst="rect">
            <a:avLst/>
          </a:prstGeom>
          <a:ln w="12700">
            <a:miter lim="400000"/>
          </a:ln>
        </p:spPr>
        <p:txBody>
          <a:bodyPr wrap="none" lIns="159149" tIns="159149" rIns="159149" bIns="159149" anchor="ctr">
            <a:normAutofit fontScale="100000" lnSpcReduction="0"/>
          </a:bodyPr>
          <a:lstStyle>
            <a:lvl1pPr algn="r">
              <a:defRPr sz="17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425450" marR="0" indent="-3937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1pPr>
      <a:lvl2pPr marL="425450" marR="0" indent="1079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2pPr>
      <a:lvl3pPr marL="425450" marR="0" indent="5651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3pPr>
      <a:lvl4pPr marL="425450" marR="0" indent="10223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4pPr>
      <a:lvl5pPr marL="425450" marR="0" indent="14795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5pPr>
      <a:lvl6pPr marL="425450" marR="0" indent="19367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6pPr>
      <a:lvl7pPr marL="425450" marR="0" indent="23939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7pPr>
      <a:lvl8pPr marL="425450" marR="0" indent="28511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8pPr>
      <a:lvl9pPr marL="425450" marR="0" indent="33083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78;g241a68697ca_0_0" descr="Google Shape;78;g241a68697ca_0_0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0"/>
          <a:stretch>
            <a:fillRect/>
          </a:stretch>
        </p:blipFill>
        <p:spPr>
          <a:xfrm>
            <a:off x="-1" y="0"/>
            <a:ext cx="10058401" cy="15571278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Google Shape;79;g241a68697ca_0_0"/>
          <p:cNvSpPr/>
          <p:nvPr/>
        </p:nvSpPr>
        <p:spPr>
          <a:xfrm>
            <a:off x="7493099" y="13021499"/>
            <a:ext cx="2565301" cy="256530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lIns="0" tIns="0" rIns="0" bIns="0" anchor="ctr"/>
          <a:lstStyle/>
          <a:p>
            <a:pPr/>
          </a:p>
        </p:txBody>
      </p:sp>
      <p:pic>
        <p:nvPicPr>
          <p:cNvPr id="111" name="Google Shape;80;g241a68697ca_0_0" descr="Google Shape;80;g241a68697ca_0_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8123974"/>
            <a:ext cx="8893107" cy="74628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Google Shape;81;g241a68697ca_0_0" descr="Google Shape;81;g241a68697ca_0_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250064" y="14777750"/>
            <a:ext cx="2208060" cy="70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Google Shape;82;g241a68697ca_0_0"/>
          <p:cNvSpPr txBox="1"/>
          <p:nvPr/>
        </p:nvSpPr>
        <p:spPr>
          <a:xfrm>
            <a:off x="0" y="76200"/>
            <a:ext cx="10058400" cy="214881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47625" dir="618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ctr">
              <a:lnSpc>
                <a:spcPct val="80000"/>
              </a:lnSpc>
              <a:defRPr sz="73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MULTI-FACTOR</a:t>
            </a:r>
          </a:p>
          <a:p>
            <a:pPr algn="ctr">
              <a:lnSpc>
                <a:spcPct val="80000"/>
              </a:lnSpc>
              <a:defRPr sz="73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AUTHENTICATION</a:t>
            </a:r>
          </a:p>
        </p:txBody>
      </p:sp>
      <p:sp>
        <p:nvSpPr>
          <p:cNvPr id="114" name="Google Shape;83;g241a68697ca_0_0"/>
          <p:cNvSpPr txBox="1"/>
          <p:nvPr/>
        </p:nvSpPr>
        <p:spPr>
          <a:xfrm>
            <a:off x="5783474" y="4318749"/>
            <a:ext cx="4735501" cy="563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26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ONE-TIME PASSWORDS</a:t>
            </a:r>
          </a:p>
        </p:txBody>
      </p:sp>
      <p:sp>
        <p:nvSpPr>
          <p:cNvPr id="115" name="Google Shape;84;g241a68697ca_0_0"/>
          <p:cNvSpPr txBox="1"/>
          <p:nvPr/>
        </p:nvSpPr>
        <p:spPr>
          <a:xfrm>
            <a:off x="6019074" y="6548100"/>
            <a:ext cx="3731701" cy="538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r">
              <a:lnSpc>
                <a:spcPct val="80000"/>
              </a:lnSpc>
              <a:defRPr sz="24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DID YOU KNOW?</a:t>
            </a:r>
          </a:p>
        </p:txBody>
      </p:sp>
      <p:sp>
        <p:nvSpPr>
          <p:cNvPr id="116" name="Google Shape;85;g241a68697ca_0_0"/>
          <p:cNvSpPr txBox="1"/>
          <p:nvPr/>
        </p:nvSpPr>
        <p:spPr>
          <a:xfrm>
            <a:off x="309775" y="2201274"/>
            <a:ext cx="4922400" cy="9829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lnSpc>
                <a:spcPct val="80000"/>
              </a:lnSpc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MULTI-</a:t>
            </a:r>
            <a:r>
              <a:rPr>
                <a:solidFill>
                  <a:srgbClr val="2FF3DF"/>
                </a:solidFill>
              </a:rPr>
              <a:t>FACTOR</a:t>
            </a:r>
            <a:endParaRPr>
              <a:solidFill>
                <a:srgbClr val="2FF3DF"/>
              </a:solidFill>
            </a:endParaRPr>
          </a:p>
          <a:p>
            <a:pPr>
              <a:lnSpc>
                <a:spcPct val="80000"/>
              </a:lnSpc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AUTHENTICATION (MFA)</a:t>
            </a:r>
          </a:p>
        </p:txBody>
      </p:sp>
      <p:sp>
        <p:nvSpPr>
          <p:cNvPr id="117" name="Google Shape;86;g241a68697ca_0_0"/>
          <p:cNvSpPr txBox="1"/>
          <p:nvPr/>
        </p:nvSpPr>
        <p:spPr>
          <a:xfrm>
            <a:off x="350574" y="2933724"/>
            <a:ext cx="4840802" cy="2214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requires a user to </a:t>
            </a:r>
            <a:r>
              <a:rPr>
                <a:solidFill>
                  <a:srgbClr val="2FF3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VERIFY</a:t>
            </a:r>
            <a:r>
              <a:t> their identity in more than one way in order to sign in to an account. </a:t>
            </a:r>
          </a:p>
          <a:p>
            <a:pPr/>
            <a:endParaRPr sz="17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MFA protects accounts from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UNAUTHORIZED ACCESS</a:t>
            </a:r>
            <a:r>
              <a:t> even if a password is compromised.</a:t>
            </a:r>
          </a:p>
          <a:p>
            <a:pPr/>
            <a:endParaRPr sz="17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</p:txBody>
      </p:sp>
      <p:sp>
        <p:nvSpPr>
          <p:cNvPr id="118" name="Google Shape;87;g241a68697ca_0_0"/>
          <p:cNvSpPr txBox="1"/>
          <p:nvPr/>
        </p:nvSpPr>
        <p:spPr>
          <a:xfrm>
            <a:off x="5481325" y="6895049"/>
            <a:ext cx="4237800" cy="1452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In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MFA FATIGUE ATTACKS</a:t>
            </a:r>
            <a:r>
              <a:t>, cybercriminals send an authentication request to a user's phone using a </a:t>
            </a:r>
            <a:r>
              <a:rPr>
                <a:solidFill>
                  <a:srgbClr val="2FF3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PUSH NOTIFICATION</a:t>
            </a:r>
            <a:r>
              <a:t> repeatedly until the user authenticates the login attempt.</a:t>
            </a:r>
          </a:p>
        </p:txBody>
      </p:sp>
      <p:sp>
        <p:nvSpPr>
          <p:cNvPr id="119" name="Google Shape;88;g241a68697ca_0_0"/>
          <p:cNvSpPr txBox="1"/>
          <p:nvPr/>
        </p:nvSpPr>
        <p:spPr>
          <a:xfrm>
            <a:off x="591349" y="5649300"/>
            <a:ext cx="4840802" cy="2214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Something you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 KNOW</a:t>
            </a:r>
            <a:r>
              <a:rPr>
                <a:latin typeface="Work Sans Regular"/>
                <a:ea typeface="Work Sans Regular"/>
                <a:cs typeface="Work Sans Regular"/>
                <a:sym typeface="Work Sans Regular"/>
              </a:rPr>
              <a:t>…</a:t>
            </a:r>
            <a:endParaRPr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indent="1828800">
              <a:defRPr sz="17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      ...</a:t>
            </a:r>
            <a:r>
              <a:rPr>
                <a:latin typeface="Work Sans Light"/>
                <a:ea typeface="Work Sans Light"/>
                <a:cs typeface="Work Sans Light"/>
                <a:sym typeface="Work Sans Light"/>
              </a:rPr>
              <a:t>like a</a:t>
            </a:r>
            <a:r>
              <a:t> </a:t>
            </a:r>
            <a:r>
              <a:rPr>
                <a:solidFill>
                  <a:srgbClr val="2EF2DF"/>
                </a:solidFill>
              </a:rPr>
              <a:t>PASSWORD</a:t>
            </a:r>
            <a:endParaRPr>
              <a:solidFill>
                <a:srgbClr val="2EF2DF"/>
              </a:solidFill>
            </a:endParaRPr>
          </a:p>
          <a:p>
            <a:pPr algn="r"/>
            <a:endParaRPr sz="17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Something you</a:t>
            </a:r>
            <a:r>
              <a:rPr>
                <a:latin typeface="Work Sans Regular"/>
                <a:ea typeface="Work Sans Regular"/>
                <a:cs typeface="Work Sans Regular"/>
                <a:sym typeface="Work Sans Regular"/>
              </a:rPr>
              <a:t>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HAVE</a:t>
            </a:r>
            <a:r>
              <a:rPr>
                <a:latin typeface="Work Sans Regular"/>
                <a:ea typeface="Work Sans Regular"/>
                <a:cs typeface="Work Sans Regular"/>
                <a:sym typeface="Work Sans Regular"/>
              </a:rPr>
              <a:t>…</a:t>
            </a:r>
            <a:endParaRPr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indent="1371600">
              <a:defRPr sz="17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     ...</a:t>
            </a:r>
            <a:r>
              <a:rPr>
                <a:latin typeface="Work Sans Light"/>
                <a:ea typeface="Work Sans Light"/>
                <a:cs typeface="Work Sans Light"/>
                <a:sym typeface="Work Sans Light"/>
              </a:rPr>
              <a:t>like a</a:t>
            </a:r>
            <a:r>
              <a:t> </a:t>
            </a:r>
            <a:r>
              <a:rPr>
                <a:solidFill>
                  <a:srgbClr val="2EF2DF"/>
                </a:solidFill>
              </a:rPr>
              <a:t>PHONE NUMBER</a:t>
            </a:r>
            <a:endParaRPr>
              <a:solidFill>
                <a:srgbClr val="2EF2DF"/>
              </a:solidFill>
            </a:endParaRPr>
          </a:p>
          <a:p>
            <a:pPr algn="r"/>
            <a:endParaRPr sz="17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Something you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 ARE</a:t>
            </a:r>
            <a:r>
              <a:rPr>
                <a:latin typeface="Work Sans Regular"/>
                <a:ea typeface="Work Sans Regular"/>
                <a:cs typeface="Work Sans Regular"/>
                <a:sym typeface="Work Sans Regular"/>
              </a:rPr>
              <a:t>…</a:t>
            </a:r>
            <a:endParaRPr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indent="1828800">
              <a:defRPr sz="17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   ...</a:t>
            </a:r>
            <a:r>
              <a:rPr>
                <a:latin typeface="Work Sans Light"/>
                <a:ea typeface="Work Sans Light"/>
                <a:cs typeface="Work Sans Light"/>
                <a:sym typeface="Work Sans Light"/>
              </a:rPr>
              <a:t>like a</a:t>
            </a:r>
            <a:r>
              <a:t> </a:t>
            </a:r>
            <a:r>
              <a:rPr>
                <a:solidFill>
                  <a:srgbClr val="2EF2DF"/>
                </a:solidFill>
              </a:rPr>
              <a:t>FINGERPRINT</a:t>
            </a:r>
          </a:p>
        </p:txBody>
      </p:sp>
      <p:sp>
        <p:nvSpPr>
          <p:cNvPr id="120" name="Google Shape;89;g241a68697ca_0_0"/>
          <p:cNvSpPr/>
          <p:nvPr/>
        </p:nvSpPr>
        <p:spPr>
          <a:xfrm>
            <a:off x="461449" y="5803774"/>
            <a:ext cx="129901" cy="1299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21" name="Google Shape;90;g241a68697ca_0_0"/>
          <p:cNvSpPr/>
          <p:nvPr/>
        </p:nvSpPr>
        <p:spPr>
          <a:xfrm>
            <a:off x="461449" y="6586349"/>
            <a:ext cx="129901" cy="1299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22" name="Google Shape;91;g241a68697ca_0_0"/>
          <p:cNvSpPr/>
          <p:nvPr/>
        </p:nvSpPr>
        <p:spPr>
          <a:xfrm>
            <a:off x="461449" y="7353650"/>
            <a:ext cx="129901" cy="1299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pic>
        <p:nvPicPr>
          <p:cNvPr id="123" name="Google Shape;92;g241a68697ca_0_0" descr="Google Shape;92;g241a68697ca_0_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111543" y="1967925"/>
            <a:ext cx="3960058" cy="4984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Google Shape;93;g241a68697ca_0_0" descr="Google Shape;93;g241a68697ca_0_0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526076" y="1930849"/>
            <a:ext cx="2565301" cy="2540290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Google Shape;94;g241a68697ca_0_0"/>
          <p:cNvSpPr txBox="1"/>
          <p:nvPr/>
        </p:nvSpPr>
        <p:spPr>
          <a:xfrm>
            <a:off x="765049" y="5006125"/>
            <a:ext cx="2779802" cy="436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</a:lstStyle>
          <a:p>
            <a:pPr/>
            <a:r>
              <a:t>Types of MFA include:</a:t>
            </a:r>
          </a:p>
        </p:txBody>
      </p:sp>
      <p:sp>
        <p:nvSpPr>
          <p:cNvPr id="126" name="Google Shape;95;g241a68697ca_0_0"/>
          <p:cNvSpPr txBox="1"/>
          <p:nvPr/>
        </p:nvSpPr>
        <p:spPr>
          <a:xfrm>
            <a:off x="5596375" y="4732699"/>
            <a:ext cx="4122600" cy="1198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are one of the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MOST COMMON</a:t>
            </a:r>
            <a:r>
              <a:t> form of MFA. The user receives a code through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EMAIL</a:t>
            </a:r>
            <a:r>
              <a:t>,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TEXT</a:t>
            </a:r>
            <a:r>
              <a:t>, or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MOBILE APP</a:t>
            </a:r>
            <a:r>
              <a:t> they can use for authentication.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