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10058400" cy="155448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342870" y="3342956"/>
            <a:ext cx="9372601" cy="5934000"/>
          </a:xfrm>
          <a:prstGeom prst="rect">
            <a:avLst/>
          </a:prstGeom>
        </p:spPr>
        <p:txBody>
          <a:bodyPr/>
          <a:lstStyle>
            <a:lvl1pPr>
              <a:defRPr sz="209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342870" y="9526723"/>
            <a:ext cx="9372601" cy="3931201"/>
          </a:xfrm>
          <a:prstGeom prst="rect">
            <a:avLst/>
          </a:prstGeom>
        </p:spPr>
        <p:txBody>
          <a:bodyPr/>
          <a:lstStyle>
            <a:lvl1pPr marL="457200" indent="-4254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1pPr>
            <a:lvl2pPr marL="10255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2pPr>
            <a:lvl3pPr marL="14827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■"/>
              <a:defRPr sz="3100"/>
            </a:lvl3pPr>
            <a:lvl4pPr marL="19399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4pPr>
            <a:lvl5pPr marL="2397125" indent="-492125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342870" y="6500347"/>
            <a:ext cx="9372601" cy="2544000"/>
          </a:xfrm>
          <a:prstGeom prst="rect">
            <a:avLst/>
          </a:prstGeom>
        </p:spPr>
        <p:txBody>
          <a:bodyPr anchor="ctr"/>
          <a:lstStyle>
            <a:lvl1pPr>
              <a:defRPr sz="63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342870" y="3483035"/>
            <a:ext cx="9372601" cy="10325101"/>
          </a:xfrm>
          <a:prstGeom prst="rect">
            <a:avLst/>
          </a:prstGeom>
        </p:spPr>
        <p:txBody>
          <a:bodyPr/>
          <a:lstStyle>
            <a:lvl1pPr marL="457200" indent="-4254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1pPr>
            <a:lvl2pPr marL="10255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2pPr>
            <a:lvl3pPr marL="14827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■"/>
              <a:defRPr sz="3100"/>
            </a:lvl3pPr>
            <a:lvl4pPr marL="19399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lvl4pPr>
            <a:lvl5pPr marL="2397125" indent="-492125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342870" y="3483035"/>
            <a:ext cx="4399801" cy="10325101"/>
          </a:xfrm>
          <a:prstGeom prst="rect">
            <a:avLst/>
          </a:prstGeom>
        </p:spPr>
        <p:txBody>
          <a:bodyPr/>
          <a:lstStyle>
            <a:lvl1pPr marL="457200" indent="-3810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lvl1pPr>
            <a:lvl2pPr marL="9661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○"/>
              <a:defRPr sz="2400"/>
            </a:lvl2pPr>
            <a:lvl3pPr marL="14233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■"/>
              <a:defRPr sz="2400"/>
            </a:lvl3pPr>
            <a:lvl4pPr marL="18805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lvl4pPr>
            <a:lvl5pPr marL="2337707" indent="-4136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○"/>
              <a:defRPr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6"/>
          <p:cNvSpPr txBox="1"/>
          <p:nvPr>
            <p:ph type="body" sz="half" idx="21"/>
          </p:nvPr>
        </p:nvSpPr>
        <p:spPr>
          <a:xfrm>
            <a:off x="5315639" y="3483035"/>
            <a:ext cx="4399801" cy="10325101"/>
          </a:xfrm>
          <a:prstGeom prst="rect">
            <a:avLst/>
          </a:prstGeom>
        </p:spPr>
        <p:txBody>
          <a:bodyPr/>
          <a:lstStyle/>
          <a:p>
            <a:pPr marL="457200" indent="-3810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400"/>
              <a:buFont typeface="Arial"/>
              <a:buChar char="●"/>
              <a:defRPr sz="24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342870" y="1344964"/>
            <a:ext cx="9372601" cy="1730701"/>
          </a:xfrm>
          <a:prstGeom prst="rect">
            <a:avLst/>
          </a:prstGeom>
        </p:spPr>
        <p:txBody>
          <a:bodyPr anchor="t"/>
          <a:lstStyle>
            <a:lvl1pPr algn="l">
              <a:defRPr sz="49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342870" y="1679146"/>
            <a:ext cx="3088801" cy="2283901"/>
          </a:xfrm>
          <a:prstGeom prst="rect">
            <a:avLst/>
          </a:prstGeom>
        </p:spPr>
        <p:txBody>
          <a:bodyPr/>
          <a:lstStyle>
            <a:lvl1pPr algn="l">
              <a:defRPr sz="42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342870" y="4199680"/>
            <a:ext cx="3088801" cy="9609001"/>
          </a:xfrm>
          <a:prstGeom prst="rect">
            <a:avLst/>
          </a:prstGeom>
        </p:spPr>
        <p:txBody>
          <a:bodyPr/>
          <a:lstStyle>
            <a:lvl1pPr marL="4572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●"/>
              <a:defRPr sz="2100"/>
            </a:lvl1pPr>
            <a:lvl2pPr marL="9144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○"/>
              <a:defRPr sz="2100"/>
            </a:lvl2pPr>
            <a:lvl3pPr marL="13716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■"/>
              <a:defRPr sz="2100"/>
            </a:lvl3pPr>
            <a:lvl4pPr marL="18288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●"/>
              <a:defRPr sz="2100"/>
            </a:lvl4pPr>
            <a:lvl5pPr marL="2286000" indent="-3619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2100"/>
              <a:buFont typeface="Arial"/>
              <a:buChar char="○"/>
              <a:defRPr sz="2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539274" y="1360453"/>
            <a:ext cx="7004702" cy="12363300"/>
          </a:xfrm>
          <a:prstGeom prst="rect">
            <a:avLst/>
          </a:prstGeom>
        </p:spPr>
        <p:txBody>
          <a:bodyPr anchor="ctr"/>
          <a:lstStyle>
            <a:lvl1pPr algn="l"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10"/>
          <p:cNvSpPr/>
          <p:nvPr/>
        </p:nvSpPr>
        <p:spPr>
          <a:xfrm>
            <a:off x="5029200" y="-378"/>
            <a:ext cx="5029200" cy="155448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292050" y="3726929"/>
            <a:ext cx="4449601" cy="4479900"/>
          </a:xfrm>
          <a:prstGeom prst="rect">
            <a:avLst/>
          </a:prstGeom>
        </p:spPr>
        <p:txBody>
          <a:bodyPr/>
          <a:lstStyle>
            <a:lvl1pPr>
              <a:defRPr sz="73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292050" y="8471516"/>
            <a:ext cx="4449601" cy="3732601"/>
          </a:xfrm>
          <a:prstGeom prst="rect">
            <a:avLst/>
          </a:prstGeom>
        </p:spPr>
        <p:txBody>
          <a:bodyPr/>
          <a:lstStyle>
            <a:lvl1pPr>
              <a:defRPr sz="3700"/>
            </a:lvl1pPr>
            <a:lvl2pPr>
              <a:defRPr sz="3700"/>
            </a:lvl2pPr>
            <a:lvl3pPr>
              <a:defRPr sz="3700"/>
            </a:lvl3pPr>
            <a:lvl4pPr>
              <a:defRPr sz="3700"/>
            </a:lvl4pPr>
            <a:lvl5pPr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10"/>
          <p:cNvSpPr txBox="1"/>
          <p:nvPr>
            <p:ph type="body" sz="half" idx="21"/>
          </p:nvPr>
        </p:nvSpPr>
        <p:spPr>
          <a:xfrm>
            <a:off x="5433450" y="2188315"/>
            <a:ext cx="4220701" cy="11167502"/>
          </a:xfrm>
          <a:prstGeom prst="rect">
            <a:avLst/>
          </a:prstGeom>
        </p:spPr>
        <p:txBody>
          <a:bodyPr anchor="ctr"/>
          <a:lstStyle/>
          <a:p>
            <a:pPr marL="457200" indent="-4254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3100"/>
              <a:buFont typeface="Arial"/>
              <a:buChar char="●"/>
              <a:defRPr sz="31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342870" y="12785738"/>
            <a:ext cx="6598801" cy="18288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3100"/>
            </a:lvl1pPr>
            <a:lvl2pPr marL="1025525" indent="-492125" algn="l">
              <a:buSzPts val="3100"/>
              <a:buChar char="○"/>
              <a:defRPr sz="3100"/>
            </a:lvl2pPr>
            <a:lvl3pPr marL="1482725" indent="-492125" algn="l">
              <a:buSzPts val="3100"/>
              <a:buChar char="■"/>
              <a:defRPr sz="3100"/>
            </a:lvl3pPr>
            <a:lvl4pPr marL="1939925" indent="-492125" algn="l">
              <a:buSzPts val="3100"/>
              <a:buChar char="●"/>
              <a:defRPr sz="3100"/>
            </a:lvl4pPr>
            <a:lvl5pPr marL="2397125" indent="-492125" algn="l">
              <a:buSzPts val="3100"/>
              <a:buChar char="○"/>
              <a:defRPr sz="31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342878" y="2250270"/>
            <a:ext cx="9372601" cy="62034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9149" tIns="159149" rIns="159149" bIns="159149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342870" y="8565356"/>
            <a:ext cx="9372601" cy="2395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59149" tIns="159149" rIns="159149" bIns="15914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9352157" y="14405409"/>
            <a:ext cx="571148" cy="565237"/>
          </a:xfrm>
          <a:prstGeom prst="rect">
            <a:avLst/>
          </a:prstGeom>
          <a:ln w="12700">
            <a:miter lim="400000"/>
          </a:ln>
        </p:spPr>
        <p:txBody>
          <a:bodyPr wrap="none" lIns="159149" tIns="159149" rIns="159149" bIns="159149" anchor="ctr">
            <a:normAutofit fontScale="100000" lnSpcReduction="0"/>
          </a:bodyPr>
          <a:lstStyle>
            <a:lvl1pPr algn="r">
              <a:defRPr sz="17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9100" u="none">
          <a:solidFill>
            <a:srgbClr val="000000"/>
          </a:solidFill>
          <a:uFillTx/>
          <a:latin typeface="+mj-lt"/>
          <a:ea typeface="+mj-ea"/>
          <a:cs typeface="+mj-cs"/>
          <a:sym typeface="Arial"/>
        </a:defRPr>
      </a:lvl9pPr>
    </p:titleStyle>
    <p:bodyStyle>
      <a:lvl1pPr marL="425450" marR="0" indent="-3937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1pPr>
      <a:lvl2pPr marL="425450" marR="0" indent="1079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2pPr>
      <a:lvl3pPr marL="425450" marR="0" indent="5651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3pPr>
      <a:lvl4pPr marL="425450" marR="0" indent="10223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4pPr>
      <a:lvl5pPr marL="425450" marR="0" indent="14795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5pPr>
      <a:lvl6pPr marL="425450" marR="0" indent="19367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6pPr>
      <a:lvl7pPr marL="425450" marR="0" indent="23939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7pPr>
      <a:lvl8pPr marL="425450" marR="0" indent="28511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8pPr>
      <a:lvl9pPr marL="425450" marR="0" indent="330835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900" u="none">
          <a:solidFill>
            <a:schemeClr val="accent2">
              <a:lumOff val="21764"/>
            </a:schemeClr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7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85;g21273ba5b1c_0_0" descr="Google Shape;185;g21273ba5b1c_0_0"/>
          <p:cNvPicPr>
            <a:picLocks noChangeAspect="1"/>
          </p:cNvPicPr>
          <p:nvPr/>
        </p:nvPicPr>
        <p:blipFill>
          <a:blip r:embed="rId2">
            <a:extLst/>
          </a:blip>
          <a:srcRect l="813" t="0" r="0" b="0"/>
          <a:stretch>
            <a:fillRect/>
          </a:stretch>
        </p:blipFill>
        <p:spPr>
          <a:xfrm>
            <a:off x="-1" y="0"/>
            <a:ext cx="10058401" cy="155448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186;g21273ba5b1c_0_0" descr="Google Shape;186;g21273ba5b1c_0_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8154150"/>
            <a:ext cx="7286252" cy="68485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11" name="Google Shape;187;g21273ba5b1c_0_0" descr="Google Shape;187;g21273ba5b1c_0_0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625" y="14823149"/>
            <a:ext cx="1967351" cy="630826"/>
          </a:xfrm>
          <a:prstGeom prst="rect">
            <a:avLst/>
          </a:prstGeom>
          <a:ln w="12700">
            <a:miter lim="400000"/>
          </a:ln>
        </p:spPr>
      </p:pic>
      <p:sp>
        <p:nvSpPr>
          <p:cNvPr id="112" name="Google Shape;188;g21273ba5b1c_0_0"/>
          <p:cNvSpPr/>
          <p:nvPr/>
        </p:nvSpPr>
        <p:spPr>
          <a:xfrm>
            <a:off x="7493099" y="12979499"/>
            <a:ext cx="2565301" cy="2565301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13" name="Google Shape;189;g21273ba5b1c_0_0"/>
          <p:cNvSpPr txBox="1"/>
          <p:nvPr/>
        </p:nvSpPr>
        <p:spPr>
          <a:xfrm>
            <a:off x="0" y="65974"/>
            <a:ext cx="10058400" cy="15417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ctr">
              <a:defRPr sz="7800">
                <a:solidFill>
                  <a:srgbClr val="31B6EB"/>
                </a:solidFill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lvl1pPr>
          </a:lstStyle>
          <a:p>
            <a:pPr/>
            <a:r>
              <a:t>DIGITAL IDENTITY</a:t>
            </a:r>
          </a:p>
        </p:txBody>
      </p:sp>
      <p:pic>
        <p:nvPicPr>
          <p:cNvPr id="114" name="Google Shape;190;g21273ba5b1c_0_0" descr="Google Shape;190;g21273ba5b1c_0_0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2854069" y="1298669"/>
            <a:ext cx="5264650" cy="4744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</p:spPr>
      </p:pic>
      <p:sp>
        <p:nvSpPr>
          <p:cNvPr id="115" name="Google Shape;191;g21273ba5b1c_0_0"/>
          <p:cNvSpPr txBox="1"/>
          <p:nvPr/>
        </p:nvSpPr>
        <p:spPr>
          <a:xfrm>
            <a:off x="5396800" y="1557425"/>
            <a:ext cx="3846301" cy="112011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lnSpc>
                <a:spcPct val="80000"/>
              </a:lnSpc>
              <a:defRPr sz="3000">
                <a:solidFill>
                  <a:srgbClr val="31B6EB"/>
                </a:solidFill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pPr>
            <a:r>
              <a:t>CRYPTOCURRENCY</a:t>
            </a:r>
          </a:p>
          <a:p>
            <a:pPr algn="r">
              <a:lnSpc>
                <a:spcPct val="80000"/>
              </a:lnSpc>
              <a:defRPr sz="3000">
                <a:solidFill>
                  <a:srgbClr val="31B6EB"/>
                </a:solidFill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pPr>
            <a:r>
              <a:t>&amp; NTFs</a:t>
            </a:r>
          </a:p>
        </p:txBody>
      </p:sp>
      <p:sp>
        <p:nvSpPr>
          <p:cNvPr id="116" name="Google Shape;192;g21273ba5b1c_0_0"/>
          <p:cNvSpPr txBox="1"/>
          <p:nvPr/>
        </p:nvSpPr>
        <p:spPr>
          <a:xfrm>
            <a:off x="5129500" y="5105200"/>
            <a:ext cx="3846301" cy="112011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lnSpc>
                <a:spcPct val="80000"/>
              </a:lnSpc>
              <a:defRPr sz="3000">
                <a:solidFill>
                  <a:srgbClr val="31B6EB"/>
                </a:solidFill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pPr>
            <a:r>
              <a:t>PROTECTING YOUR</a:t>
            </a:r>
          </a:p>
          <a:p>
            <a:pPr algn="r">
              <a:lnSpc>
                <a:spcPct val="80000"/>
              </a:lnSpc>
              <a:defRPr sz="3000">
                <a:solidFill>
                  <a:srgbClr val="31B6EB"/>
                </a:solidFill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pPr>
            <a:r>
              <a:t>IDENTITY</a:t>
            </a:r>
          </a:p>
        </p:txBody>
      </p:sp>
      <p:sp>
        <p:nvSpPr>
          <p:cNvPr id="117" name="Google Shape;193;g21273ba5b1c_0_0"/>
          <p:cNvSpPr txBox="1"/>
          <p:nvPr/>
        </p:nvSpPr>
        <p:spPr>
          <a:xfrm>
            <a:off x="-317701" y="4673100"/>
            <a:ext cx="3846302" cy="7035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lnSpc>
                <a:spcPct val="80000"/>
              </a:lnSpc>
              <a:defRPr sz="3000">
                <a:solidFill>
                  <a:srgbClr val="31B6EB"/>
                </a:solidFill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lvl1pPr>
          </a:lstStyle>
          <a:p>
            <a:pPr/>
            <a:r>
              <a:t>DEEPFAKES</a:t>
            </a:r>
          </a:p>
        </p:txBody>
      </p:sp>
      <p:sp>
        <p:nvSpPr>
          <p:cNvPr id="118" name="Google Shape;194;g21273ba5b1c_0_0"/>
          <p:cNvSpPr txBox="1"/>
          <p:nvPr/>
        </p:nvSpPr>
        <p:spPr>
          <a:xfrm>
            <a:off x="-990801" y="1476624"/>
            <a:ext cx="3846302" cy="7035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lnSpc>
                <a:spcPct val="80000"/>
              </a:lnSpc>
              <a:defRPr sz="3000">
                <a:solidFill>
                  <a:srgbClr val="31B6EB"/>
                </a:solidFill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lvl1pPr>
          </a:lstStyle>
          <a:p>
            <a:pPr/>
            <a:r>
              <a:t>METAVERSE</a:t>
            </a:r>
          </a:p>
        </p:txBody>
      </p:sp>
      <p:sp>
        <p:nvSpPr>
          <p:cNvPr id="119" name="Google Shape;195;g21273ba5b1c_0_0"/>
          <p:cNvSpPr txBox="1"/>
          <p:nvPr/>
        </p:nvSpPr>
        <p:spPr>
          <a:xfrm>
            <a:off x="5460300" y="3908275"/>
            <a:ext cx="3998701" cy="10337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lnSpc>
                <a:spcPct val="80000"/>
              </a:lnSpc>
              <a:defRPr sz="4900">
                <a:solidFill>
                  <a:srgbClr val="31B6EB"/>
                </a:solidFill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lvl1pPr>
          </a:lstStyle>
          <a:p>
            <a:pPr/>
            <a:r>
              <a:t>$1,000,000,000</a:t>
            </a:r>
          </a:p>
        </p:txBody>
      </p:sp>
      <p:sp>
        <p:nvSpPr>
          <p:cNvPr id="120" name="Google Shape;196;g21273ba5b1c_0_0"/>
          <p:cNvSpPr txBox="1"/>
          <p:nvPr/>
        </p:nvSpPr>
        <p:spPr>
          <a:xfrm>
            <a:off x="195900" y="1958850"/>
            <a:ext cx="4384201" cy="767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defRPr sz="17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lvl1pPr>
          </a:lstStyle>
          <a:p>
            <a:pPr/>
            <a:r>
              <a:t>The Metaverse is a rapidly evolving virtual technology, but standard cybersecurity practices still apply.</a:t>
            </a:r>
          </a:p>
        </p:txBody>
      </p:sp>
      <p:sp>
        <p:nvSpPr>
          <p:cNvPr id="121" name="Google Shape;197;g21273ba5b1c_0_0"/>
          <p:cNvSpPr txBox="1"/>
          <p:nvPr/>
        </p:nvSpPr>
        <p:spPr>
          <a:xfrm>
            <a:off x="695699" y="2824938"/>
            <a:ext cx="3846302" cy="767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Make sure that your Metaverse account has a </a:t>
            </a:r>
            <a:r>
              <a:rPr>
                <a:solidFill>
                  <a:srgbClr val="31B6EB"/>
                </a:solidFill>
              </a:rPr>
              <a:t>STRONG PASSWORD</a:t>
            </a:r>
          </a:p>
        </p:txBody>
      </p:sp>
      <p:sp>
        <p:nvSpPr>
          <p:cNvPr id="122" name="Google Shape;198;g21273ba5b1c_0_0"/>
          <p:cNvSpPr txBox="1"/>
          <p:nvPr/>
        </p:nvSpPr>
        <p:spPr>
          <a:xfrm>
            <a:off x="695699" y="3410513"/>
            <a:ext cx="3846302" cy="767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Review your </a:t>
            </a:r>
            <a:r>
              <a:rPr>
                <a:solidFill>
                  <a:srgbClr val="31B6EB"/>
                </a:solidFill>
              </a:rPr>
              <a:t>PRIVACY SETTINGS</a:t>
            </a:r>
            <a:r>
              <a:t> and the data you choose to share with third-party advertisers</a:t>
            </a:r>
          </a:p>
        </p:txBody>
      </p:sp>
      <p:sp>
        <p:nvSpPr>
          <p:cNvPr id="123" name="Google Shape;199;g21273ba5b1c_0_0"/>
          <p:cNvSpPr txBox="1"/>
          <p:nvPr/>
        </p:nvSpPr>
        <p:spPr>
          <a:xfrm>
            <a:off x="695699" y="3996963"/>
            <a:ext cx="3846302" cy="767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31B6EB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NEVER</a:t>
            </a:r>
            <a:r>
              <a:rPr>
                <a:solidFill>
                  <a:srgbClr val="FFFFFF"/>
                </a:solidFill>
              </a:rPr>
              <a:t> reveal any personal or private information about yourself</a:t>
            </a:r>
          </a:p>
        </p:txBody>
      </p:sp>
      <p:sp>
        <p:nvSpPr>
          <p:cNvPr id="124" name="Google Shape;200;g21273ba5b1c_0_0"/>
          <p:cNvSpPr/>
          <p:nvPr/>
        </p:nvSpPr>
        <p:spPr>
          <a:xfrm>
            <a:off x="565800" y="2990025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25" name="Google Shape;201;g21273ba5b1c_0_0"/>
          <p:cNvSpPr/>
          <p:nvPr/>
        </p:nvSpPr>
        <p:spPr>
          <a:xfrm>
            <a:off x="565800" y="3593174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26" name="Google Shape;202;g21273ba5b1c_0_0"/>
          <p:cNvSpPr/>
          <p:nvPr/>
        </p:nvSpPr>
        <p:spPr>
          <a:xfrm>
            <a:off x="565800" y="4163550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27" name="Google Shape;203;g21273ba5b1c_0_0"/>
          <p:cNvSpPr txBox="1"/>
          <p:nvPr/>
        </p:nvSpPr>
        <p:spPr>
          <a:xfrm>
            <a:off x="427549" y="5168999"/>
            <a:ext cx="4474202" cy="1059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defRPr sz="17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lvl1pPr>
          </a:lstStyle>
          <a:p>
            <a:pPr/>
            <a:r>
              <a:t>Deepfakes can mimic a person's face, voice, and movements with incredible accuracy, but some healthy skepticism can help you detect them.</a:t>
            </a:r>
          </a:p>
        </p:txBody>
      </p:sp>
      <p:sp>
        <p:nvSpPr>
          <p:cNvPr id="128" name="Google Shape;204;g21273ba5b1c_0_0"/>
          <p:cNvSpPr txBox="1"/>
          <p:nvPr/>
        </p:nvSpPr>
        <p:spPr>
          <a:xfrm>
            <a:off x="489599" y="6152512"/>
            <a:ext cx="3846302" cy="7035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lnSpc>
                <a:spcPct val="80000"/>
              </a:lnSpc>
              <a:defRPr sz="3000">
                <a:solidFill>
                  <a:srgbClr val="31B6EB"/>
                </a:solidFill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lvl1pPr>
          </a:lstStyle>
          <a:p>
            <a:pPr/>
            <a:r>
              <a:t>WHAT TO LOOK OUT FOR:</a:t>
            </a:r>
          </a:p>
        </p:txBody>
      </p:sp>
      <p:sp>
        <p:nvSpPr>
          <p:cNvPr id="129" name="Google Shape;205;g21273ba5b1c_0_0"/>
          <p:cNvSpPr txBox="1"/>
          <p:nvPr/>
        </p:nvSpPr>
        <p:spPr>
          <a:xfrm>
            <a:off x="848099" y="6691513"/>
            <a:ext cx="3846301" cy="17894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lnSpc>
                <a:spcPct val="150000"/>
              </a:lnSpc>
              <a:defRPr sz="1700">
                <a:solidFill>
                  <a:srgbClr val="31B6EB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UNNATURAL</a:t>
            </a:r>
            <a:r>
              <a:rPr>
                <a:solidFill>
                  <a:srgbClr val="FFFFFF"/>
                </a:solidFill>
              </a:rPr>
              <a:t> facial expressions</a:t>
            </a:r>
            <a:endParaRPr>
              <a:solidFill>
                <a:srgbClr val="FFFFFF"/>
              </a:solidFill>
            </a:endParaRPr>
          </a:p>
          <a:p>
            <a:pPr>
              <a:lnSpc>
                <a:spcPct val="150000"/>
              </a:lnSpc>
              <a:defRPr sz="17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   Slightly </a:t>
            </a:r>
            <a:r>
              <a:rPr>
                <a:solidFill>
                  <a:srgbClr val="31B6EB"/>
                </a:solidFill>
              </a:rPr>
              <a:t>ROBOTIC</a:t>
            </a:r>
            <a:r>
              <a:t> tones</a:t>
            </a:r>
          </a:p>
          <a:p>
            <a:pPr>
              <a:lnSpc>
                <a:spcPct val="150000"/>
              </a:lnSpc>
              <a:defRPr sz="17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       </a:t>
            </a:r>
            <a:r>
              <a:rPr>
                <a:solidFill>
                  <a:srgbClr val="31B6EB"/>
                </a:solidFill>
              </a:rPr>
              <a:t>UNNATURAL</a:t>
            </a:r>
            <a:r>
              <a:t> eye or hair movement</a:t>
            </a:r>
          </a:p>
          <a:p>
            <a:pPr>
              <a:lnSpc>
                <a:spcPct val="150000"/>
              </a:lnSpc>
              <a:defRPr sz="17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          </a:t>
            </a:r>
            <a:r>
              <a:rPr>
                <a:solidFill>
                  <a:srgbClr val="31B6EB"/>
                </a:solidFill>
              </a:rPr>
              <a:t>POOR</a:t>
            </a:r>
            <a:r>
              <a:t> audio or video </a:t>
            </a:r>
            <a:r>
              <a:rPr>
                <a:solidFill>
                  <a:srgbClr val="31B6EB"/>
                </a:solidFill>
              </a:rPr>
              <a:t>QUALITY</a:t>
            </a:r>
          </a:p>
        </p:txBody>
      </p:sp>
      <p:sp>
        <p:nvSpPr>
          <p:cNvPr id="130" name="Google Shape;206;g21273ba5b1c_0_0"/>
          <p:cNvSpPr/>
          <p:nvPr/>
        </p:nvSpPr>
        <p:spPr>
          <a:xfrm>
            <a:off x="718200" y="6857749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31" name="Google Shape;207;g21273ba5b1c_0_0"/>
          <p:cNvSpPr/>
          <p:nvPr/>
        </p:nvSpPr>
        <p:spPr>
          <a:xfrm>
            <a:off x="848099" y="7291850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32" name="Google Shape;208;g21273ba5b1c_0_0"/>
          <p:cNvSpPr/>
          <p:nvPr/>
        </p:nvSpPr>
        <p:spPr>
          <a:xfrm>
            <a:off x="997299" y="7720849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33" name="Google Shape;209;g21273ba5b1c_0_0"/>
          <p:cNvSpPr/>
          <p:nvPr/>
        </p:nvSpPr>
        <p:spPr>
          <a:xfrm>
            <a:off x="1127199" y="8169224"/>
            <a:ext cx="129902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34" name="Google Shape;210;g21273ba5b1c_0_0"/>
          <p:cNvSpPr txBox="1"/>
          <p:nvPr/>
        </p:nvSpPr>
        <p:spPr>
          <a:xfrm>
            <a:off x="5567024" y="2468575"/>
            <a:ext cx="3846302" cy="16433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7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Cryptocurrency &amp; NFTs are  </a:t>
            </a:r>
            <a:r>
              <a:rPr>
                <a:solidFill>
                  <a:srgbClr val="31B6EB"/>
                </a:solidFill>
              </a:rPr>
              <a:t>NOT</a:t>
            </a:r>
            <a:r>
              <a:t> federally</a:t>
            </a:r>
          </a:p>
          <a:p>
            <a:pPr algn="r">
              <a:defRPr sz="17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regulated or insured by banks. Poor cyber hygiene can make your assets vulnerable to theft.</a:t>
            </a:r>
          </a:p>
        </p:txBody>
      </p:sp>
      <p:sp>
        <p:nvSpPr>
          <p:cNvPr id="135" name="Google Shape;211;g21273ba5b1c_0_0"/>
          <p:cNvSpPr txBox="1"/>
          <p:nvPr/>
        </p:nvSpPr>
        <p:spPr>
          <a:xfrm>
            <a:off x="5567024" y="3780675"/>
            <a:ext cx="3846302" cy="4749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defRPr sz="17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lvl1pPr>
          </a:lstStyle>
          <a:p>
            <a:pPr/>
            <a:r>
              <a:t>In 2021,</a:t>
            </a:r>
          </a:p>
        </p:txBody>
      </p:sp>
      <p:sp>
        <p:nvSpPr>
          <p:cNvPr id="136" name="Google Shape;212;g21273ba5b1c_0_0"/>
          <p:cNvSpPr txBox="1"/>
          <p:nvPr/>
        </p:nvSpPr>
        <p:spPr>
          <a:xfrm>
            <a:off x="5567024" y="4605549"/>
            <a:ext cx="3846302" cy="8813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 algn="r">
              <a:defRPr sz="17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in crypto losses were reported.</a:t>
            </a:r>
          </a:p>
          <a:p>
            <a:pPr algn="r">
              <a:defRPr sz="12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- U.S. Federal Trade Commission</a:t>
            </a:r>
          </a:p>
        </p:txBody>
      </p:sp>
      <p:sp>
        <p:nvSpPr>
          <p:cNvPr id="137" name="Google Shape;213;g21273ba5b1c_0_0"/>
          <p:cNvSpPr txBox="1"/>
          <p:nvPr/>
        </p:nvSpPr>
        <p:spPr>
          <a:xfrm>
            <a:off x="5029200" y="6014499"/>
            <a:ext cx="4384200" cy="1059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 algn="r">
              <a:defRPr sz="17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lvl1pPr>
          </a:lstStyle>
          <a:p>
            <a:pPr/>
            <a:r>
              <a:t>As you interact with the metaverse, your biometric data is harvested. This includes: speech patterns, mannerisms, facial geometry, and much more.</a:t>
            </a:r>
          </a:p>
        </p:txBody>
      </p:sp>
      <p:sp>
        <p:nvSpPr>
          <p:cNvPr id="138" name="Google Shape;214;g21273ba5b1c_0_0"/>
          <p:cNvSpPr txBox="1"/>
          <p:nvPr/>
        </p:nvSpPr>
        <p:spPr>
          <a:xfrm>
            <a:off x="5367375" y="7137513"/>
            <a:ext cx="3846301" cy="7035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>
            <a:lvl1pPr>
              <a:lnSpc>
                <a:spcPct val="80000"/>
              </a:lnSpc>
              <a:defRPr sz="3000">
                <a:solidFill>
                  <a:srgbClr val="31B6EB"/>
                </a:solidFill>
                <a:latin typeface="Avenir Next Condensed Medium"/>
                <a:ea typeface="Avenir Next Condensed Medium"/>
                <a:cs typeface="Avenir Next Condensed Medium"/>
                <a:sym typeface="Avenir Next Condensed Medium"/>
              </a:defRPr>
            </a:lvl1pPr>
          </a:lstStyle>
          <a:p>
            <a:pPr/>
            <a:r>
              <a:t>WHAT CAN I DO?</a:t>
            </a:r>
          </a:p>
        </p:txBody>
      </p:sp>
      <p:sp>
        <p:nvSpPr>
          <p:cNvPr id="139" name="Google Shape;215;g21273ba5b1c_0_0"/>
          <p:cNvSpPr txBox="1"/>
          <p:nvPr/>
        </p:nvSpPr>
        <p:spPr>
          <a:xfrm>
            <a:off x="5497800" y="7715125"/>
            <a:ext cx="3846301" cy="7670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defRPr sz="1700">
                <a:solidFill>
                  <a:srgbClr val="31B6EB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DOUBLE-CHECK </a:t>
            </a:r>
            <a:r>
              <a:rPr>
                <a:solidFill>
                  <a:srgbClr val="FFFFFF"/>
                </a:solidFill>
              </a:rPr>
              <a:t>your privacy settings to limit what data is collected</a:t>
            </a:r>
          </a:p>
        </p:txBody>
      </p:sp>
      <p:sp>
        <p:nvSpPr>
          <p:cNvPr id="140" name="Google Shape;216;g21273ba5b1c_0_0"/>
          <p:cNvSpPr txBox="1"/>
          <p:nvPr/>
        </p:nvSpPr>
        <p:spPr>
          <a:xfrm>
            <a:off x="5646775" y="8312449"/>
            <a:ext cx="3625751" cy="474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lnSpc>
                <a:spcPct val="150000"/>
              </a:lnSpc>
              <a:defRPr sz="1700">
                <a:solidFill>
                  <a:srgbClr val="31B6EB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BE CAREFUL</a:t>
            </a:r>
            <a:r>
              <a:rPr>
                <a:solidFill>
                  <a:srgbClr val="FFFFFF"/>
                </a:solidFill>
              </a:rPr>
              <a:t> about what you share online</a:t>
            </a:r>
          </a:p>
        </p:txBody>
      </p:sp>
      <p:sp>
        <p:nvSpPr>
          <p:cNvPr id="141" name="Google Shape;217;g21273ba5b1c_0_0"/>
          <p:cNvSpPr txBox="1"/>
          <p:nvPr/>
        </p:nvSpPr>
        <p:spPr>
          <a:xfrm>
            <a:off x="5497800" y="8719125"/>
            <a:ext cx="4802026" cy="474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lnSpc>
                <a:spcPct val="150000"/>
              </a:lnSpc>
              <a:defRPr sz="17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       </a:t>
            </a:r>
            <a:r>
              <a:rPr>
                <a:solidFill>
                  <a:srgbClr val="31B6EB"/>
                </a:solidFill>
              </a:rPr>
              <a:t>CREATE </a:t>
            </a:r>
            <a:r>
              <a:t>strong &amp; unique passwords</a:t>
            </a:r>
          </a:p>
        </p:txBody>
      </p:sp>
      <p:sp>
        <p:nvSpPr>
          <p:cNvPr id="142" name="Google Shape;218;g21273ba5b1c_0_0"/>
          <p:cNvSpPr txBox="1"/>
          <p:nvPr/>
        </p:nvSpPr>
        <p:spPr>
          <a:xfrm>
            <a:off x="5497800" y="9115975"/>
            <a:ext cx="3808801" cy="4749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24" tIns="91424" rIns="91424" bIns="91424">
            <a:spAutoFit/>
          </a:bodyPr>
          <a:lstStyle/>
          <a:p>
            <a:pPr>
              <a:lnSpc>
                <a:spcPct val="150000"/>
              </a:lnSpc>
              <a:defRPr sz="1700">
                <a:solidFill>
                  <a:srgbClr val="FFFFFF"/>
                </a:solidFill>
                <a:latin typeface="Avenir Next Condensed Regular"/>
                <a:ea typeface="Avenir Next Condensed Regular"/>
                <a:cs typeface="Avenir Next Condensed Regular"/>
                <a:sym typeface="Avenir Next Condensed Regular"/>
              </a:defRPr>
            </a:pPr>
            <a:r>
              <a:t>          </a:t>
            </a:r>
            <a:r>
              <a:rPr>
                <a:solidFill>
                  <a:srgbClr val="31B6EB"/>
                </a:solidFill>
              </a:rPr>
              <a:t>AVOID </a:t>
            </a:r>
            <a:r>
              <a:t>suspicious links and websites</a:t>
            </a:r>
          </a:p>
        </p:txBody>
      </p:sp>
      <p:sp>
        <p:nvSpPr>
          <p:cNvPr id="143" name="Google Shape;219;g21273ba5b1c_0_0"/>
          <p:cNvSpPr/>
          <p:nvPr/>
        </p:nvSpPr>
        <p:spPr>
          <a:xfrm>
            <a:off x="5367375" y="7870625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44" name="Google Shape;220;g21273ba5b1c_0_0"/>
          <p:cNvSpPr/>
          <p:nvPr/>
        </p:nvSpPr>
        <p:spPr>
          <a:xfrm>
            <a:off x="5497800" y="8472024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45" name="Google Shape;221;g21273ba5b1c_0_0"/>
          <p:cNvSpPr/>
          <p:nvPr/>
        </p:nvSpPr>
        <p:spPr>
          <a:xfrm>
            <a:off x="5627699" y="8885149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146" name="Google Shape;222;g21273ba5b1c_0_0"/>
          <p:cNvSpPr/>
          <p:nvPr/>
        </p:nvSpPr>
        <p:spPr>
          <a:xfrm>
            <a:off x="5757600" y="9271650"/>
            <a:ext cx="129901" cy="129901"/>
          </a:xfrm>
          <a:prstGeom prst="ellipse">
            <a:avLst/>
          </a:prstGeom>
          <a:solidFill>
            <a:srgbClr val="EEEEEE"/>
          </a:solidFill>
          <a:ln>
            <a:solidFill>
              <a:schemeClr val="accent2">
                <a:lumOff val="21764"/>
              </a:schemeClr>
            </a:solidFill>
          </a:ln>
        </p:spPr>
        <p:txBody>
          <a:bodyPr lIns="0" tIns="0" rIns="0" bIns="0" anchor="ctr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