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3657600" cy="457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124679" y="983221"/>
            <a:ext cx="3408302" cy="1745402"/>
          </a:xfrm>
          <a:prstGeom prst="rect">
            <a:avLst/>
          </a:prstGeom>
        </p:spPr>
        <p:txBody>
          <a:bodyPr/>
          <a:lstStyle>
            <a:lvl1pPr>
              <a:defRPr sz="68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124679" y="2801978"/>
            <a:ext cx="3408302" cy="1156200"/>
          </a:xfrm>
          <a:prstGeom prst="rect">
            <a:avLst/>
          </a:prstGeom>
        </p:spPr>
        <p:txBody>
          <a:bodyPr/>
          <a:lstStyle>
            <a:lvl1pPr marL="457200" indent="-29210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124679" y="1911867"/>
            <a:ext cx="3408302" cy="748201"/>
          </a:xfrm>
          <a:prstGeom prst="rect">
            <a:avLst/>
          </a:prstGeom>
        </p:spPr>
        <p:txBody>
          <a:bodyPr anchor="ctr"/>
          <a:lstStyle>
            <a:lvl1pPr>
              <a:defRPr sz="20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124679" y="1024421"/>
            <a:ext cx="3408302" cy="3036902"/>
          </a:xfrm>
          <a:prstGeom prst="rect">
            <a:avLst/>
          </a:prstGeom>
        </p:spPr>
        <p:txBody>
          <a:bodyPr/>
          <a:lstStyle>
            <a:lvl1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124679" y="1024421"/>
            <a:ext cx="1599902" cy="3036902"/>
          </a:xfrm>
          <a:prstGeom prst="rect">
            <a:avLst/>
          </a:prstGeom>
        </p:spPr>
        <p:txBody>
          <a:bodyPr/>
          <a:lstStyle>
            <a:lvl1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1pPr>
            <a:lvl2pPr marL="9534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2pPr>
            <a:lvl3pPr marL="14106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■"/>
              <a:defRPr sz="800"/>
            </a:lvl3pPr>
            <a:lvl4pPr marL="18678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4pPr>
            <a:lvl5pPr marL="23250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1932959" y="1024421"/>
            <a:ext cx="1599901" cy="3036902"/>
          </a:xfrm>
          <a:prstGeom prst="rect">
            <a:avLst/>
          </a:prstGeom>
        </p:spPr>
        <p:txBody>
          <a:bodyPr/>
          <a:lstStyle/>
          <a:p>
            <a: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124679" y="493866"/>
            <a:ext cx="1123202" cy="671701"/>
          </a:xfrm>
          <a:prstGeom prst="rect">
            <a:avLst/>
          </a:prstGeom>
        </p:spPr>
        <p:txBody>
          <a:bodyPr/>
          <a:lstStyle>
            <a:lvl1pPr algn="l">
              <a:defRPr sz="1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124679" y="1235199"/>
            <a:ext cx="1123202" cy="2826001"/>
          </a:xfrm>
          <a:prstGeom prst="rect">
            <a:avLst/>
          </a:prstGeom>
        </p:spPr>
        <p:txBody>
          <a:bodyPr/>
          <a:lstStyle>
            <a:lvl1pPr marL="4572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1pPr>
            <a:lvl2pPr marL="9144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2pPr>
            <a:lvl3pPr marL="13716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■"/>
              <a:defRPr sz="700"/>
            </a:lvl3pPr>
            <a:lvl4pPr marL="18288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4pPr>
            <a:lvl5pPr marL="22860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196099" y="400132"/>
            <a:ext cx="2547001" cy="3636302"/>
          </a:xfrm>
          <a:prstGeom prst="rect">
            <a:avLst/>
          </a:prstGeom>
        </p:spPr>
        <p:txBody>
          <a:bodyPr anchor="ctr"/>
          <a:lstStyle>
            <a:lvl1pPr algn="l">
              <a:defRPr sz="27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1828800" y="-112"/>
            <a:ext cx="1828800" cy="45720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106199" y="1096155"/>
            <a:ext cx="1618201" cy="131760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106199" y="2491621"/>
            <a:ext cx="1618201" cy="1098001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1975799" y="643622"/>
            <a:ext cx="1534801" cy="3284400"/>
          </a:xfrm>
          <a:prstGeom prst="rect">
            <a:avLst/>
          </a:prstGeom>
        </p:spPr>
        <p:txBody>
          <a:bodyPr anchor="ctr"/>
          <a:lstStyle/>
          <a:p>
            <a: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124679" y="3760511"/>
            <a:ext cx="2399402" cy="5379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1000"/>
            </a:lvl1pPr>
            <a:lvl2pPr marL="984250" indent="-349250" algn="l">
              <a:buSzPts val="1000"/>
              <a:buChar char="○"/>
              <a:defRPr sz="1000"/>
            </a:lvl2pPr>
            <a:lvl3pPr marL="1441450" indent="-349250" algn="l">
              <a:buSzPts val="1000"/>
              <a:buChar char="■"/>
              <a:defRPr sz="1000"/>
            </a:lvl3pPr>
            <a:lvl4pPr marL="1898650" indent="-349250" algn="l">
              <a:buSzPts val="1000"/>
              <a:buChar char="●"/>
              <a:defRPr sz="1000"/>
            </a:lvl4pPr>
            <a:lvl5pPr marL="2355850" indent="-349250" algn="l">
              <a:buSzPts val="1000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4683" y="661844"/>
            <a:ext cx="3408301" cy="182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24679" y="2519222"/>
            <a:ext cx="3408302" cy="70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3408175" y="4231653"/>
            <a:ext cx="200409" cy="176658"/>
          </a:xfrm>
          <a:prstGeom prst="rect">
            <a:avLst/>
          </a:prstGeom>
          <a:ln w="12700">
            <a:miter lim="400000"/>
          </a:ln>
        </p:spPr>
        <p:txBody>
          <a:bodyPr wrap="none" lIns="51475" tIns="51475" rIns="51475" bIns="51475" anchor="ctr">
            <a:normAutofit fontScale="100000" lnSpcReduction="0"/>
          </a:bodyPr>
          <a:lstStyle>
            <a:lvl1pPr algn="r">
              <a:defRPr sz="6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292100" marR="0" indent="-127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292100" marR="0" indent="342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292100" marR="0" indent="800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292100" marR="0" indent="1257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92100" marR="0" indent="17145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92100" marR="0" indent="2171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292100" marR="0" indent="2628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292100" marR="0" indent="3086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292100" marR="0" indent="3543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96;p17" descr="Google Shape;96;p17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9256"/>
          <a:stretch>
            <a:fillRect/>
          </a:stretch>
        </p:blipFill>
        <p:spPr>
          <a:xfrm>
            <a:off x="-1" y="0"/>
            <a:ext cx="3657603" cy="4572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97;p17" descr="Google Shape;97;p1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9425" y="4090075"/>
            <a:ext cx="1265302" cy="405726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98;p17"/>
          <p:cNvSpPr txBox="1"/>
          <p:nvPr/>
        </p:nvSpPr>
        <p:spPr>
          <a:xfrm>
            <a:off x="76200" y="-1"/>
            <a:ext cx="2581201" cy="45115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SECURE CODING</a:t>
            </a:r>
          </a:p>
        </p:txBody>
      </p:sp>
      <p:pic>
        <p:nvPicPr>
          <p:cNvPr id="112" name="Google Shape;99;p17" descr="Google Shape;99;p17"/>
          <p:cNvPicPr>
            <a:picLocks noChangeAspect="1"/>
          </p:cNvPicPr>
          <p:nvPr/>
        </p:nvPicPr>
        <p:blipFill>
          <a:blip r:embed="rId4">
            <a:extLst/>
          </a:blip>
          <a:srcRect l="0" t="0" r="42594" b="0"/>
          <a:stretch>
            <a:fillRect/>
          </a:stretch>
        </p:blipFill>
        <p:spPr>
          <a:xfrm>
            <a:off x="-1" y="1527000"/>
            <a:ext cx="2190950" cy="2968800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Google Shape;100;p17"/>
          <p:cNvSpPr txBox="1"/>
          <p:nvPr/>
        </p:nvSpPr>
        <p:spPr>
          <a:xfrm>
            <a:off x="76207" y="527124"/>
            <a:ext cx="2847002" cy="59085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lnSpc>
                <a:spcPct val="80000"/>
              </a:lnSpc>
              <a:defRPr sz="17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BROKEN ACCESS CONTROL</a:t>
            </a:r>
          </a:p>
        </p:txBody>
      </p:sp>
      <p:sp>
        <p:nvSpPr>
          <p:cNvPr id="114" name="Google Shape;101;p17"/>
          <p:cNvSpPr txBox="1"/>
          <p:nvPr/>
        </p:nvSpPr>
        <p:spPr>
          <a:xfrm>
            <a:off x="929825" y="935199"/>
            <a:ext cx="2651700" cy="1124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When developing your code, authentication and access restriction need to be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PROPERLY IMPLEMENTED</a:t>
            </a:r>
            <a:r>
              <a:t> and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TESTED</a:t>
            </a:r>
            <a:r>
              <a:t>. Don’t underestimate the strength of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TIGHTLY LOCKED</a:t>
            </a:r>
            <a:r>
              <a:t> administrative accounts.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