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058400" cx="7772400"/>
  <p:notesSz cx="6858000" cy="9144000"/>
  <p:embeddedFontLst>
    <p:embeddedFont>
      <p:font typeface="Montserrat"/>
      <p:regular r:id="rId27"/>
      <p:bold r:id="rId28"/>
      <p:italic r:id="rId29"/>
      <p:boldItalic r:id="rId30"/>
    </p:embeddedFont>
    <p:embeddedFont>
      <p:font typeface="Work Sans"/>
      <p:regular r:id="rId31"/>
      <p:bold r:id="rId32"/>
      <p:italic r:id="rId33"/>
      <p:boldItalic r:id="rId34"/>
    </p:embeddedFont>
    <p:embeddedFont>
      <p:font typeface="Work Sans Regular"/>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WorkSans-regular.fntdata"/><Relationship Id="rId30" Type="http://schemas.openxmlformats.org/officeDocument/2006/relationships/font" Target="fonts/Montserrat-boldItalic.fntdata"/><Relationship Id="rId11" Type="http://schemas.openxmlformats.org/officeDocument/2006/relationships/slide" Target="slides/slide6.xml"/><Relationship Id="rId33" Type="http://schemas.openxmlformats.org/officeDocument/2006/relationships/font" Target="fonts/WorkSans-italic.fntdata"/><Relationship Id="rId10" Type="http://schemas.openxmlformats.org/officeDocument/2006/relationships/slide" Target="slides/slide5.xml"/><Relationship Id="rId32" Type="http://schemas.openxmlformats.org/officeDocument/2006/relationships/font" Target="fonts/WorkSans-bold.fntdata"/><Relationship Id="rId13" Type="http://schemas.openxmlformats.org/officeDocument/2006/relationships/slide" Target="slides/slide8.xml"/><Relationship Id="rId35" Type="http://schemas.openxmlformats.org/officeDocument/2006/relationships/font" Target="fonts/WorkSansRegular-regular.fntdata"/><Relationship Id="rId12" Type="http://schemas.openxmlformats.org/officeDocument/2006/relationships/slide" Target="slides/slide7.xml"/><Relationship Id="rId34" Type="http://schemas.openxmlformats.org/officeDocument/2006/relationships/font" Target="fonts/WorkSans-boldItalic.fntdata"/><Relationship Id="rId15" Type="http://schemas.openxmlformats.org/officeDocument/2006/relationships/slide" Target="slides/slide10.xml"/><Relationship Id="rId37" Type="http://schemas.openxmlformats.org/officeDocument/2006/relationships/font" Target="fonts/WorkSansRegular-italic.fntdata"/><Relationship Id="rId14" Type="http://schemas.openxmlformats.org/officeDocument/2006/relationships/slide" Target="slides/slide9.xml"/><Relationship Id="rId36" Type="http://schemas.openxmlformats.org/officeDocument/2006/relationships/font" Target="fonts/WorkSansRegular-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WorkSansRegular-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b5148e4db9_0_9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b5148e4db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ae5d82e8c2_0_3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ae5d82e8c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b5148e4db9_0_10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b5148e4db9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b5148e4db9_0_12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b5148e4db9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b5148e4db9_0_12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b5148e4db9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ae5d82e8c2_0_5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ae5d82e8c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b5148e4db9_0_13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b5148e4db9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b5148e4db9_0_15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b5148e4db9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ae5d82e8c2_0_7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ae5d82e8c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b5148e4db9_0_16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b5148e4db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b5148e4db9_0_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b5148e4db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b5148e4db9_0_16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b5148e4db9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bbb1db2bcc_0_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bbb1db2bc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b5148e4db9_0_2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b5148e4db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b5148e4db9_0_4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b5148e4db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b5148e4db9_0_4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b5148e4db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b5148e4db9_0_6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b5148e4db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b5148e4db9_0_5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b5148e4db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b5148e4db9_0_7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b5148e4db9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b5148e4db9_0_9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b5148e4db9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22.png"/><Relationship Id="rId11" Type="http://schemas.openxmlformats.org/officeDocument/2006/relationships/slide" Target="/ppt/slides/slide10.xml"/><Relationship Id="rId10" Type="http://schemas.openxmlformats.org/officeDocument/2006/relationships/slide" Target="/ppt/slides/slide9.xml"/><Relationship Id="rId13" Type="http://schemas.openxmlformats.org/officeDocument/2006/relationships/slide" Target="/ppt/slides/slide13.xml"/><Relationship Id="rId12" Type="http://schemas.openxmlformats.org/officeDocument/2006/relationships/slide" Target="/ppt/slides/slide12.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image" Target="../media/image1.png"/><Relationship Id="rId9" Type="http://schemas.openxmlformats.org/officeDocument/2006/relationships/slide" Target="/ppt/slides/slide8.xml"/><Relationship Id="rId15" Type="http://schemas.openxmlformats.org/officeDocument/2006/relationships/slide" Target="/ppt/slides/slide14.xml"/><Relationship Id="rId14" Type="http://schemas.openxmlformats.org/officeDocument/2006/relationships/slide" Target="/ppt/slides/slide14.xml"/><Relationship Id="rId17" Type="http://schemas.openxmlformats.org/officeDocument/2006/relationships/slide" Target="/ppt/slides/slide17.xml"/><Relationship Id="rId16" Type="http://schemas.openxmlformats.org/officeDocument/2006/relationships/slide" Target="/ppt/slides/slide16.xml"/><Relationship Id="rId5" Type="http://schemas.openxmlformats.org/officeDocument/2006/relationships/slide" Target="/ppt/slides/slide2.xml"/><Relationship Id="rId19" Type="http://schemas.openxmlformats.org/officeDocument/2006/relationships/slide" Target="/ppt/slides/slide20.xml"/><Relationship Id="rId6" Type="http://schemas.openxmlformats.org/officeDocument/2006/relationships/slide" Target="/ppt/slides/slide3.xml"/><Relationship Id="rId18" Type="http://schemas.openxmlformats.org/officeDocument/2006/relationships/slide" Target="/ppt/slides/slide18.xml"/><Relationship Id="rId7" Type="http://schemas.openxmlformats.org/officeDocument/2006/relationships/slide" Target="/ppt/slides/slide6.xml"/><Relationship Id="rId8" Type="http://schemas.openxmlformats.org/officeDocument/2006/relationships/slide" Target="/ppt/slides/slide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media.giphy.com/media/1BdJd24oEwvuSvXYb0/giphy.gif" TargetMode="External"/><Relationship Id="rId4" Type="http://schemas.openxmlformats.org/officeDocument/2006/relationships/image" Target="../media/image12.png"/><Relationship Id="rId5" Type="http://schemas.openxmlformats.org/officeDocument/2006/relationships/image" Target="../media/image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hyperlink" Target="https://www.livingsecurity.com/blog/phishing-staying-off-the-hook?hs_preview=rybdIQxi-41372539573"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10.gif"/><Relationship Id="rId10" Type="http://schemas.openxmlformats.org/officeDocument/2006/relationships/hyperlink" Target="https://media.giphy.com/media/BpGWitbFZflfSUYuZ9/giphy.gif" TargetMode="External"/><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youtube.com/watch?v=dQw4w9WgXcQ" TargetMode="External"/><Relationship Id="rId4" Type="http://schemas.openxmlformats.org/officeDocument/2006/relationships/hyperlink" Target="https://www.youtube.com/watch?v=dQw4w9WgXcQ&amp;ab_channel=RickAstleyVEVO" TargetMode="External"/><Relationship Id="rId9" Type="http://schemas.openxmlformats.org/officeDocument/2006/relationships/image" Target="../media/image5.png"/><Relationship Id="rId5" Type="http://schemas.openxmlformats.org/officeDocument/2006/relationships/hyperlink" Target="https://en.wikipedia.org/wiki/Lionhead_rabbit" TargetMode="External"/><Relationship Id="rId6" Type="http://schemas.openxmlformats.org/officeDocument/2006/relationships/hyperlink" Target="https://www.youtube.com/watch?v=dQw4w9WgXcQ" TargetMode="External"/><Relationship Id="rId7" Type="http://schemas.openxmlformats.org/officeDocument/2006/relationships/hyperlink" Target="https://www.youtube.com/watch?v=dQw4w9WgXcQ" TargetMode="External"/><Relationship Id="rId8" Type="http://schemas.openxmlformats.org/officeDocument/2006/relationships/hyperlink" Target="https://www.youtube.com/watch?v=dQw4w9WgXcQ&amp;ab_channel=RickAstleyVEV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4.gif"/><Relationship Id="rId5" Type="http://schemas.openxmlformats.org/officeDocument/2006/relationships/hyperlink" Target="https://media.giphy.com/media/e2nYWcTk0s8TK/giphy.gi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hyperlink" Target="https://media.giphy.com/media/gVv0K9mssfJao/giphy.gif" TargetMode="External"/><Relationship Id="rId5" Type="http://schemas.openxmlformats.org/officeDocument/2006/relationships/hyperlink" Target="https://www.livingsecurity.com/blog/phishing-staying-off-the-hook?hs_preview=rybdIQxi-41372539573" TargetMode="External"/><Relationship Id="rId6" Type="http://schemas.openxmlformats.org/officeDocument/2006/relationships/image" Target="../media/image1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8.gif"/><Relationship Id="rId5" Type="http://schemas.openxmlformats.org/officeDocument/2006/relationships/hyperlink" Target="https://media.giphy.com/media/l0NwR9Q0fLq90c3XG/giphy.gi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hyperlink" Target="https://media.giphy.com/media/KyEVbChpnVnNHQqu93/giphy.gif" TargetMode="External"/><Relationship Id="rId5" Type="http://schemas.openxmlformats.org/officeDocument/2006/relationships/image" Target="../media/image2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hyperlink" Target="https://media.giphy.com/media/ml3A3OWN3sT1S/giphy.gif" TargetMode="External"/><Relationship Id="rId5" Type="http://schemas.openxmlformats.org/officeDocument/2006/relationships/hyperlink" Target="https://www.livingsecurity.com/blog/phishing-staying-off-the-hook?hs_preview=rybdIQxi-41372539573" TargetMode="External"/><Relationship Id="rId6" Type="http://schemas.openxmlformats.org/officeDocument/2006/relationships/image" Target="../media/image1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3.jpg"/><Relationship Id="rId4" Type="http://schemas.openxmlformats.org/officeDocument/2006/relationships/hyperlink" Target="https://media.giphy.com/media/26BRFNwWuifJTyEg0/giphy.gif" TargetMode="External"/><Relationship Id="rId5" Type="http://schemas.openxmlformats.org/officeDocument/2006/relationships/image" Target="../media/image11.png"/><Relationship Id="rId6" Type="http://schemas.openxmlformats.org/officeDocument/2006/relationships/image" Target="../media/image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hyperlink" Target="https://media.giphy.com/media/sTUWqCKtxd01W/giphy.gif" TargetMode="External"/><Relationship Id="rId5" Type="http://schemas.openxmlformats.org/officeDocument/2006/relationships/image" Target="../media/image1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jpg"/><Relationship Id="rId4" Type="http://schemas.openxmlformats.org/officeDocument/2006/relationships/image" Target="../media/image13.png"/><Relationship Id="rId5" Type="http://schemas.openxmlformats.org/officeDocument/2006/relationships/image" Target="../media/image3.gif"/><Relationship Id="rId6" Type="http://schemas.openxmlformats.org/officeDocument/2006/relationships/hyperlink" Target="https://media.giphy.com/media/U6Qzze3Mt90Ig/giphy.gi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hyperlink" Target="https://media.giphy.com/media/NQRInzn4sxtAyoU9ol/giphy.gif" TargetMode="External"/><Relationship Id="rId5" Type="http://schemas.openxmlformats.org/officeDocument/2006/relationships/image" Target="../media/image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2.gif"/><Relationship Id="rId5" Type="http://schemas.openxmlformats.org/officeDocument/2006/relationships/hyperlink" Target="https://media.giphy.com/media/dWHtWNKWIsedzJDczC/giphy.gi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hyperlink" Target="https://media.giphy.com/media/11ykUODgXjAXZu/giphy.gif" TargetMode="External"/><Relationship Id="rId9" Type="http://schemas.openxmlformats.org/officeDocument/2006/relationships/image" Target="../media/image4.gif"/><Relationship Id="rId5" Type="http://schemas.openxmlformats.org/officeDocument/2006/relationships/hyperlink" Target="https://www.phishingbox.com/assets/files/images/Verizon-Data-Breach-Investigations-Report-DBIR-2019.pdf" TargetMode="External"/><Relationship Id="rId6" Type="http://schemas.openxmlformats.org/officeDocument/2006/relationships/hyperlink" Target="https://docs.apwg.org/reports/apwg_trends_report_q3_2020.pdf" TargetMode="External"/><Relationship Id="rId7" Type="http://schemas.openxmlformats.org/officeDocument/2006/relationships/hyperlink" Target="https://www.livingsecurity.com/blog/phishing-staying-off-the-hook?hs_preview=rybdIQxi-41372539573" TargetMode="External"/><Relationship Id="rId8" Type="http://schemas.openxmlformats.org/officeDocument/2006/relationships/hyperlink" Target="https://media.giphy.com/media/3oz8xs8WYZr0dJV3kQ/giphy.gi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7.gif"/><Relationship Id="rId5" Type="http://schemas.openxmlformats.org/officeDocument/2006/relationships/hyperlink" Target="https://media.giphy.com/media/MuyiRP751nq2A/giphy.gi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822675" y="1294001"/>
            <a:ext cx="809175" cy="809175"/>
          </a:xfrm>
          <a:prstGeom prst="rect">
            <a:avLst/>
          </a:prstGeom>
          <a:noFill/>
          <a:ln>
            <a:noFill/>
          </a:ln>
        </p:spPr>
      </p:pic>
      <p:sp>
        <p:nvSpPr>
          <p:cNvPr id="55" name="Google Shape;55;p13"/>
          <p:cNvSpPr txBox="1"/>
          <p:nvPr/>
        </p:nvSpPr>
        <p:spPr>
          <a:xfrm>
            <a:off x="604786" y="2185982"/>
            <a:ext cx="4586240" cy="2053026"/>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b="1" lang="en" sz="5000">
                <a:solidFill>
                  <a:schemeClr val="lt1"/>
                </a:solidFill>
                <a:latin typeface="Work Sans"/>
                <a:ea typeface="Work Sans"/>
                <a:cs typeface="Work Sans"/>
                <a:sym typeface="Work Sans"/>
              </a:rPr>
              <a:t>Campaign </a:t>
            </a:r>
            <a:endParaRPr b="1" sz="5000">
              <a:solidFill>
                <a:schemeClr val="lt1"/>
              </a:solidFill>
              <a:latin typeface="Work Sans"/>
              <a:ea typeface="Work Sans"/>
              <a:cs typeface="Work Sans"/>
              <a:sym typeface="Work Sans"/>
            </a:endParaRPr>
          </a:p>
          <a:p>
            <a:pPr indent="0" lvl="0" marL="0" rtl="0" algn="l">
              <a:lnSpc>
                <a:spcPct val="85000"/>
              </a:lnSpc>
              <a:spcBef>
                <a:spcPts val="0"/>
              </a:spcBef>
              <a:spcAft>
                <a:spcPts val="0"/>
              </a:spcAft>
              <a:buNone/>
            </a:pPr>
            <a:r>
              <a:rPr b="1" lang="en" sz="5000">
                <a:solidFill>
                  <a:schemeClr val="lt1"/>
                </a:solidFill>
                <a:latin typeface="Work Sans"/>
                <a:ea typeface="Work Sans"/>
                <a:cs typeface="Work Sans"/>
                <a:sym typeface="Work Sans"/>
              </a:rPr>
              <a:t>in a Box</a:t>
            </a:r>
            <a:endParaRPr b="1" sz="5000">
              <a:solidFill>
                <a:schemeClr val="lt1"/>
              </a:solidFill>
              <a:latin typeface="Work Sans"/>
              <a:ea typeface="Work Sans"/>
              <a:cs typeface="Work Sans"/>
              <a:sym typeface="Work Sans"/>
            </a:endParaRPr>
          </a:p>
        </p:txBody>
      </p:sp>
      <p:sp>
        <p:nvSpPr>
          <p:cNvPr id="56" name="Google Shape;56;p13"/>
          <p:cNvSpPr txBox="1"/>
          <p:nvPr/>
        </p:nvSpPr>
        <p:spPr>
          <a:xfrm>
            <a:off x="604786" y="3605894"/>
            <a:ext cx="4018500" cy="9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D5B3"/>
                </a:solidFill>
                <a:latin typeface="Work Sans"/>
                <a:ea typeface="Work Sans"/>
                <a:cs typeface="Work Sans"/>
                <a:sym typeface="Work Sans"/>
              </a:rPr>
              <a:t>March</a:t>
            </a:r>
            <a:r>
              <a:rPr lang="en" sz="2400">
                <a:solidFill>
                  <a:srgbClr val="00D5B3"/>
                </a:solidFill>
                <a:latin typeface="Work Sans"/>
                <a:ea typeface="Work Sans"/>
                <a:cs typeface="Work Sans"/>
                <a:sym typeface="Work Sans"/>
              </a:rPr>
              <a:t> 2021</a:t>
            </a:r>
            <a:endParaRPr sz="2400">
              <a:solidFill>
                <a:srgbClr val="00D5B3"/>
              </a:solidFill>
              <a:latin typeface="Work Sans"/>
              <a:ea typeface="Work Sans"/>
              <a:cs typeface="Work Sans"/>
              <a:sym typeface="Work Sans"/>
            </a:endParaRPr>
          </a:p>
          <a:p>
            <a:pPr indent="0" lvl="0" marL="0" rtl="0" algn="l">
              <a:spcBef>
                <a:spcPts val="0"/>
              </a:spcBef>
              <a:spcAft>
                <a:spcPts val="0"/>
              </a:spcAft>
              <a:buNone/>
            </a:pPr>
            <a:r>
              <a:rPr lang="en" sz="2400">
                <a:solidFill>
                  <a:srgbClr val="00D5B3"/>
                </a:solidFill>
                <a:latin typeface="Work Sans"/>
                <a:ea typeface="Work Sans"/>
                <a:cs typeface="Work Sans"/>
                <a:sym typeface="Work Sans"/>
              </a:rPr>
              <a:t>Phishing</a:t>
            </a:r>
            <a:endParaRPr sz="2400">
              <a:solidFill>
                <a:srgbClr val="00D5B3"/>
              </a:solidFill>
              <a:latin typeface="Work Sans"/>
              <a:ea typeface="Work Sans"/>
              <a:cs typeface="Work Sans"/>
              <a:sym typeface="Work Sans"/>
            </a:endParaRPr>
          </a:p>
        </p:txBody>
      </p:sp>
      <p:sp>
        <p:nvSpPr>
          <p:cNvPr id="57" name="Google Shape;57;p13"/>
          <p:cNvSpPr txBox="1"/>
          <p:nvPr/>
        </p:nvSpPr>
        <p:spPr>
          <a:xfrm>
            <a:off x="2546175" y="5516813"/>
            <a:ext cx="4740600" cy="4325700"/>
          </a:xfrm>
          <a:prstGeom prst="rect">
            <a:avLst/>
          </a:prstGeom>
          <a:noFill/>
          <a:ln>
            <a:noFill/>
          </a:ln>
        </p:spPr>
        <p:txBody>
          <a:bodyPr anchorCtr="0" anchor="t" bIns="91425" lIns="91425" spcFirstLastPara="1" rIns="91425" wrap="square" tIns="91425">
            <a:noAutofit/>
          </a:bodyPr>
          <a:lstStyle/>
          <a:p>
            <a:pPr indent="0" lvl="0" marL="0" rtl="0" algn="r">
              <a:lnSpc>
                <a:spcPct val="70000"/>
              </a:lnSpc>
              <a:spcBef>
                <a:spcPts val="400"/>
              </a:spcBef>
              <a:spcAft>
                <a:spcPts val="0"/>
              </a:spcAft>
              <a:buClr>
                <a:schemeClr val="dk1"/>
              </a:buClr>
              <a:buSzPts val="1100"/>
              <a:buFont typeface="Arial"/>
              <a:buNone/>
            </a:pPr>
            <a:r>
              <a:rPr b="1" lang="en" u="sng">
                <a:solidFill>
                  <a:schemeClr val="lt1"/>
                </a:solidFill>
                <a:latin typeface="Work Sans"/>
                <a:ea typeface="Work Sans"/>
                <a:cs typeface="Work Sans"/>
                <a:sym typeface="Work Sans"/>
                <a:hlinkClick action="ppaction://hlinksldjump" r:id="rId5">
                  <a:extLst>
                    <a:ext uri="{A12FA001-AC4F-418D-AE19-62706E023703}">
                      <ahyp:hlinkClr val="tx"/>
                    </a:ext>
                  </a:extLst>
                </a:hlinkClick>
              </a:rPr>
              <a:t>Welcome Message for Program Owners</a:t>
            </a:r>
            <a:endParaRPr b="1">
              <a:solidFill>
                <a:schemeClr val="lt1"/>
              </a:solidFill>
              <a:latin typeface="Work Sans"/>
              <a:ea typeface="Work Sans"/>
              <a:cs typeface="Work Sans"/>
              <a:sym typeface="Work Sans"/>
            </a:endParaRPr>
          </a:p>
          <a:p>
            <a:pPr indent="0" lvl="0" marL="0" rtl="0" algn="r">
              <a:lnSpc>
                <a:spcPct val="70000"/>
              </a:lnSpc>
              <a:spcBef>
                <a:spcPts val="1000"/>
              </a:spcBef>
              <a:spcAft>
                <a:spcPts val="0"/>
              </a:spcAft>
              <a:buClr>
                <a:schemeClr val="dk1"/>
              </a:buClr>
              <a:buSzPts val="1100"/>
              <a:buFont typeface="Arial"/>
              <a:buNone/>
            </a:pPr>
            <a:r>
              <a:rPr b="1" lang="en" u="sng">
                <a:solidFill>
                  <a:schemeClr val="lt1"/>
                </a:solidFill>
                <a:latin typeface="Work Sans"/>
                <a:ea typeface="Work Sans"/>
                <a:cs typeface="Work Sans"/>
                <a:sym typeface="Work Sans"/>
                <a:hlinkClick action="ppaction://hlinksldjump" r:id="rId6">
                  <a:extLst>
                    <a:ext uri="{A12FA001-AC4F-418D-AE19-62706E023703}">
                      <ahyp:hlinkClr val="tx"/>
                    </a:ext>
                  </a:extLst>
                </a:hlinkClick>
              </a:rPr>
              <a:t>Blog for End Users</a:t>
            </a:r>
            <a:endParaRPr b="1">
              <a:solidFill>
                <a:schemeClr val="lt1"/>
              </a:solidFill>
              <a:latin typeface="Work Sans"/>
              <a:ea typeface="Work Sans"/>
              <a:cs typeface="Work Sans"/>
              <a:sym typeface="Work Sans"/>
            </a:endParaRPr>
          </a:p>
          <a:p>
            <a:pPr indent="0" lvl="0" marL="0" rtl="0" algn="r">
              <a:lnSpc>
                <a:spcPct val="70000"/>
              </a:lnSpc>
              <a:spcBef>
                <a:spcPts val="1000"/>
              </a:spcBef>
              <a:spcAft>
                <a:spcPts val="0"/>
              </a:spcAft>
              <a:buClr>
                <a:schemeClr val="dk1"/>
              </a:buClr>
              <a:buSzPts val="1100"/>
              <a:buFont typeface="Arial"/>
              <a:buNone/>
            </a:pPr>
            <a:r>
              <a:rPr b="1" lang="en" u="sng">
                <a:solidFill>
                  <a:schemeClr val="lt1"/>
                </a:solidFill>
                <a:latin typeface="Work Sans"/>
                <a:ea typeface="Work Sans"/>
                <a:cs typeface="Work Sans"/>
                <a:sym typeface="Work Sans"/>
                <a:hlinkClick action="ppaction://hlinksldjump" r:id="rId7">
                  <a:extLst>
                    <a:ext uri="{A12FA001-AC4F-418D-AE19-62706E023703}">
                      <ahyp:hlinkClr val="tx"/>
                    </a:ext>
                  </a:extLst>
                </a:hlinkClick>
              </a:rPr>
              <a:t>Week 1</a:t>
            </a:r>
            <a:endParaRPr b="1">
              <a:solidFill>
                <a:schemeClr val="lt1"/>
              </a:solidFill>
              <a:latin typeface="Work Sans"/>
              <a:ea typeface="Work Sans"/>
              <a:cs typeface="Work Sans"/>
              <a:sym typeface="Work Sans"/>
            </a:endParaRPr>
          </a:p>
          <a:p>
            <a:pPr indent="0" lvl="0" marL="228600" rtl="0" algn="r">
              <a:lnSpc>
                <a:spcPct val="70000"/>
              </a:lnSpc>
              <a:spcBef>
                <a:spcPts val="1000"/>
              </a:spcBef>
              <a:spcAft>
                <a:spcPts val="0"/>
              </a:spcAft>
              <a:buClr>
                <a:schemeClr val="dk1"/>
              </a:buClr>
              <a:buSzPts val="1100"/>
              <a:buFont typeface="Arial"/>
              <a:buNone/>
            </a:pPr>
            <a:r>
              <a:rPr lang="en" sz="1200" u="sng">
                <a:solidFill>
                  <a:schemeClr val="lt1"/>
                </a:solidFill>
                <a:latin typeface="Work Sans"/>
                <a:ea typeface="Work Sans"/>
                <a:cs typeface="Work Sans"/>
                <a:sym typeface="Work Sans"/>
                <a:hlinkClick action="ppaction://hlinksldjump" r:id="rId8">
                  <a:extLst>
                    <a:ext uri="{A12FA001-AC4F-418D-AE19-62706E023703}">
                      <ahyp:hlinkClr val="tx"/>
                    </a:ext>
                  </a:extLst>
                </a:hlinkClick>
              </a:rPr>
              <a:t>Campaign Announcement Email</a:t>
            </a:r>
            <a:endParaRPr sz="1200">
              <a:solidFill>
                <a:schemeClr val="lt1"/>
              </a:solidFill>
              <a:latin typeface="Work Sans"/>
              <a:ea typeface="Work Sans"/>
              <a:cs typeface="Work Sans"/>
              <a:sym typeface="Work Sans"/>
            </a:endParaRPr>
          </a:p>
          <a:p>
            <a:pPr indent="0" lvl="0" marL="228600" rtl="0" algn="r">
              <a:lnSpc>
                <a:spcPct val="70000"/>
              </a:lnSpc>
              <a:spcBef>
                <a:spcPts val="1000"/>
              </a:spcBef>
              <a:spcAft>
                <a:spcPts val="0"/>
              </a:spcAft>
              <a:buClr>
                <a:schemeClr val="dk1"/>
              </a:buClr>
              <a:buSzPts val="1100"/>
              <a:buFont typeface="Arial"/>
              <a:buNone/>
            </a:pPr>
            <a:r>
              <a:rPr lang="en" sz="1200" u="sng">
                <a:solidFill>
                  <a:schemeClr val="lt1"/>
                </a:solidFill>
                <a:latin typeface="Work Sans"/>
                <a:ea typeface="Work Sans"/>
                <a:cs typeface="Work Sans"/>
                <a:sym typeface="Work Sans"/>
                <a:hlinkClick action="ppaction://hlinksldjump" r:id="rId9">
                  <a:extLst>
                    <a:ext uri="{A12FA001-AC4F-418D-AE19-62706E023703}">
                      <ahyp:hlinkClr val="tx"/>
                    </a:ext>
                  </a:extLst>
                </a:hlinkClick>
              </a:rPr>
              <a:t>Chat Message</a:t>
            </a:r>
            <a:endParaRPr sz="1200">
              <a:solidFill>
                <a:schemeClr val="lt1"/>
              </a:solidFill>
              <a:latin typeface="Work Sans"/>
              <a:ea typeface="Work Sans"/>
              <a:cs typeface="Work Sans"/>
              <a:sym typeface="Work Sans"/>
            </a:endParaRPr>
          </a:p>
          <a:p>
            <a:pPr indent="0" lvl="0" marL="0" rtl="0" algn="r">
              <a:lnSpc>
                <a:spcPct val="70000"/>
              </a:lnSpc>
              <a:spcBef>
                <a:spcPts val="1000"/>
              </a:spcBef>
              <a:spcAft>
                <a:spcPts val="0"/>
              </a:spcAft>
              <a:buClr>
                <a:schemeClr val="dk1"/>
              </a:buClr>
              <a:buSzPts val="1100"/>
              <a:buFont typeface="Arial"/>
              <a:buNone/>
            </a:pPr>
            <a:r>
              <a:rPr b="1" lang="en" u="sng">
                <a:solidFill>
                  <a:srgbClr val="FFFFFF"/>
                </a:solidFill>
                <a:latin typeface="Work Sans"/>
                <a:ea typeface="Work Sans"/>
                <a:cs typeface="Work Sans"/>
                <a:sym typeface="Work Sans"/>
                <a:hlinkClick action="ppaction://hlinksldjump" r:id="rId10">
                  <a:extLst>
                    <a:ext uri="{A12FA001-AC4F-418D-AE19-62706E023703}">
                      <ahyp:hlinkClr val="tx"/>
                    </a:ext>
                  </a:extLst>
                </a:hlinkClick>
              </a:rPr>
              <a:t>Week 2</a:t>
            </a:r>
            <a:endParaRPr b="1">
              <a:solidFill>
                <a:srgbClr val="FFFFFF"/>
              </a:solidFill>
              <a:latin typeface="Work Sans"/>
              <a:ea typeface="Work Sans"/>
              <a:cs typeface="Work Sans"/>
              <a:sym typeface="Work Sans"/>
            </a:endParaRPr>
          </a:p>
          <a:p>
            <a:pPr indent="0" lvl="0" marL="228600" rtl="0" algn="r">
              <a:lnSpc>
                <a:spcPct val="70000"/>
              </a:lnSpc>
              <a:spcBef>
                <a:spcPts val="1000"/>
              </a:spcBef>
              <a:spcAft>
                <a:spcPts val="0"/>
              </a:spcAft>
              <a:buClr>
                <a:schemeClr val="dk1"/>
              </a:buClr>
              <a:buSzPts val="1100"/>
              <a:buFont typeface="Arial"/>
              <a:buNone/>
            </a:pPr>
            <a:r>
              <a:rPr lang="en" sz="1200" u="sng">
                <a:solidFill>
                  <a:srgbClr val="FFFFFF"/>
                </a:solidFill>
                <a:latin typeface="Work Sans"/>
                <a:ea typeface="Work Sans"/>
                <a:cs typeface="Work Sans"/>
                <a:sym typeface="Work Sans"/>
                <a:hlinkClick action="ppaction://hlinksldjump" r:id="rId11">
                  <a:extLst>
                    <a:ext uri="{A12FA001-AC4F-418D-AE19-62706E023703}">
                      <ahyp:hlinkClr val="tx"/>
                    </a:ext>
                  </a:extLst>
                </a:hlinkClick>
              </a:rPr>
              <a:t>Email message</a:t>
            </a:r>
            <a:endParaRPr sz="1200">
              <a:solidFill>
                <a:srgbClr val="FFFFFF"/>
              </a:solidFill>
              <a:latin typeface="Work Sans"/>
              <a:ea typeface="Work Sans"/>
              <a:cs typeface="Work Sans"/>
              <a:sym typeface="Work Sans"/>
            </a:endParaRPr>
          </a:p>
          <a:p>
            <a:pPr indent="0" lvl="0" marL="228600" rtl="0" algn="r">
              <a:lnSpc>
                <a:spcPct val="70000"/>
              </a:lnSpc>
              <a:spcBef>
                <a:spcPts val="1000"/>
              </a:spcBef>
              <a:spcAft>
                <a:spcPts val="0"/>
              </a:spcAft>
              <a:buClr>
                <a:schemeClr val="dk1"/>
              </a:buClr>
              <a:buSzPts val="1100"/>
              <a:buFont typeface="Arial"/>
              <a:buNone/>
            </a:pPr>
            <a:r>
              <a:rPr lang="en" sz="1200" u="sng">
                <a:solidFill>
                  <a:srgbClr val="FFFFFF"/>
                </a:solidFill>
                <a:latin typeface="Work Sans"/>
                <a:ea typeface="Work Sans"/>
                <a:cs typeface="Work Sans"/>
                <a:sym typeface="Work Sans"/>
                <a:hlinkClick action="ppaction://hlinksldjump" r:id="rId12">
                  <a:extLst>
                    <a:ext uri="{A12FA001-AC4F-418D-AE19-62706E023703}">
                      <ahyp:hlinkClr val="tx"/>
                    </a:ext>
                  </a:extLst>
                </a:hlinkClick>
              </a:rPr>
              <a:t>Chat message</a:t>
            </a:r>
            <a:endParaRPr sz="1200">
              <a:solidFill>
                <a:srgbClr val="FFFFFF"/>
              </a:solidFill>
              <a:latin typeface="Work Sans"/>
              <a:ea typeface="Work Sans"/>
              <a:cs typeface="Work Sans"/>
              <a:sym typeface="Work Sans"/>
            </a:endParaRPr>
          </a:p>
          <a:p>
            <a:pPr indent="0" lvl="0" marL="0" rtl="0" algn="r">
              <a:lnSpc>
                <a:spcPct val="70000"/>
              </a:lnSpc>
              <a:spcBef>
                <a:spcPts val="1000"/>
              </a:spcBef>
              <a:spcAft>
                <a:spcPts val="0"/>
              </a:spcAft>
              <a:buClr>
                <a:schemeClr val="dk1"/>
              </a:buClr>
              <a:buSzPts val="1100"/>
              <a:buFont typeface="Arial"/>
              <a:buNone/>
            </a:pPr>
            <a:r>
              <a:rPr b="1" lang="en" u="sng">
                <a:solidFill>
                  <a:srgbClr val="FFFFFF"/>
                </a:solidFill>
                <a:latin typeface="Work Sans"/>
                <a:ea typeface="Work Sans"/>
                <a:cs typeface="Work Sans"/>
                <a:sym typeface="Work Sans"/>
                <a:hlinkClick action="ppaction://hlinksldjump" r:id="rId13">
                  <a:extLst>
                    <a:ext uri="{A12FA001-AC4F-418D-AE19-62706E023703}">
                      <ahyp:hlinkClr val="tx"/>
                    </a:ext>
                  </a:extLst>
                </a:hlinkClick>
              </a:rPr>
              <a:t>Week 3</a:t>
            </a:r>
            <a:endParaRPr b="1">
              <a:solidFill>
                <a:srgbClr val="FFFFFF"/>
              </a:solidFill>
              <a:latin typeface="Work Sans"/>
              <a:ea typeface="Work Sans"/>
              <a:cs typeface="Work Sans"/>
              <a:sym typeface="Work Sans"/>
            </a:endParaRPr>
          </a:p>
          <a:p>
            <a:pPr indent="0" lvl="0" marL="228600" rtl="0" algn="r">
              <a:lnSpc>
                <a:spcPct val="70000"/>
              </a:lnSpc>
              <a:spcBef>
                <a:spcPts val="1000"/>
              </a:spcBef>
              <a:spcAft>
                <a:spcPts val="0"/>
              </a:spcAft>
              <a:buClr>
                <a:schemeClr val="dk1"/>
              </a:buClr>
              <a:buSzPts val="1100"/>
              <a:buFont typeface="Arial"/>
              <a:buNone/>
            </a:pPr>
            <a:r>
              <a:rPr lang="en" sz="1200" u="sng">
                <a:solidFill>
                  <a:srgbClr val="FFFFFF"/>
                </a:solidFill>
                <a:latin typeface="Work Sans"/>
                <a:ea typeface="Work Sans"/>
                <a:cs typeface="Work Sans"/>
                <a:sym typeface="Work Sans"/>
                <a:hlinkClick action="ppaction://hlinksldjump" r:id="rId14">
                  <a:extLst>
                    <a:ext uri="{A12FA001-AC4F-418D-AE19-62706E023703}">
                      <ahyp:hlinkClr val="tx"/>
                    </a:ext>
                  </a:extLst>
                </a:hlinkClick>
              </a:rPr>
              <a:t>E</a:t>
            </a:r>
            <a:r>
              <a:rPr lang="en" sz="1200" u="sng">
                <a:solidFill>
                  <a:srgbClr val="FFFFFF"/>
                </a:solidFill>
                <a:latin typeface="Work Sans"/>
                <a:ea typeface="Work Sans"/>
                <a:cs typeface="Work Sans"/>
                <a:sym typeface="Work Sans"/>
                <a:hlinkClick action="ppaction://hlinksldjump" r:id="rId15">
                  <a:extLst>
                    <a:ext uri="{A12FA001-AC4F-418D-AE19-62706E023703}">
                      <ahyp:hlinkClr val="tx"/>
                    </a:ext>
                  </a:extLst>
                </a:hlinkClick>
              </a:rPr>
              <a:t>mail message</a:t>
            </a:r>
            <a:endParaRPr sz="1200">
              <a:solidFill>
                <a:srgbClr val="FFFFFF"/>
              </a:solidFill>
              <a:latin typeface="Work Sans"/>
              <a:ea typeface="Work Sans"/>
              <a:cs typeface="Work Sans"/>
              <a:sym typeface="Work Sans"/>
            </a:endParaRPr>
          </a:p>
          <a:p>
            <a:pPr indent="0" lvl="0" marL="228600" rtl="0" algn="r">
              <a:lnSpc>
                <a:spcPct val="70000"/>
              </a:lnSpc>
              <a:spcBef>
                <a:spcPts val="1000"/>
              </a:spcBef>
              <a:spcAft>
                <a:spcPts val="0"/>
              </a:spcAft>
              <a:buClr>
                <a:schemeClr val="dk1"/>
              </a:buClr>
              <a:buSzPts val="1100"/>
              <a:buFont typeface="Arial"/>
              <a:buNone/>
            </a:pPr>
            <a:r>
              <a:rPr lang="en" sz="1200" u="sng">
                <a:solidFill>
                  <a:srgbClr val="FFFFFF"/>
                </a:solidFill>
                <a:latin typeface="Work Sans"/>
                <a:ea typeface="Work Sans"/>
                <a:cs typeface="Work Sans"/>
                <a:sym typeface="Work Sans"/>
                <a:hlinkClick action="ppaction://hlinksldjump" r:id="rId16">
                  <a:extLst>
                    <a:ext uri="{A12FA001-AC4F-418D-AE19-62706E023703}">
                      <ahyp:hlinkClr val="tx"/>
                    </a:ext>
                  </a:extLst>
                </a:hlinkClick>
              </a:rPr>
              <a:t>Chat message</a:t>
            </a:r>
            <a:endParaRPr sz="1200">
              <a:solidFill>
                <a:srgbClr val="FFFFFF"/>
              </a:solidFill>
              <a:latin typeface="Work Sans"/>
              <a:ea typeface="Work Sans"/>
              <a:cs typeface="Work Sans"/>
              <a:sym typeface="Work Sans"/>
            </a:endParaRPr>
          </a:p>
          <a:p>
            <a:pPr indent="0" lvl="0" marL="0" rtl="0" algn="r">
              <a:lnSpc>
                <a:spcPct val="70000"/>
              </a:lnSpc>
              <a:spcBef>
                <a:spcPts val="1000"/>
              </a:spcBef>
              <a:spcAft>
                <a:spcPts val="0"/>
              </a:spcAft>
              <a:buClr>
                <a:schemeClr val="dk1"/>
              </a:buClr>
              <a:buSzPts val="1100"/>
              <a:buFont typeface="Arial"/>
              <a:buNone/>
            </a:pPr>
            <a:r>
              <a:rPr b="1" lang="en" u="sng">
                <a:solidFill>
                  <a:srgbClr val="FFFFFF"/>
                </a:solidFill>
                <a:latin typeface="Work Sans"/>
                <a:ea typeface="Work Sans"/>
                <a:cs typeface="Work Sans"/>
                <a:sym typeface="Work Sans"/>
                <a:hlinkClick action="ppaction://hlinksldjump" r:id="rId17">
                  <a:extLst>
                    <a:ext uri="{A12FA001-AC4F-418D-AE19-62706E023703}">
                      <ahyp:hlinkClr val="tx"/>
                    </a:ext>
                  </a:extLst>
                </a:hlinkClick>
              </a:rPr>
              <a:t>Week 4</a:t>
            </a:r>
            <a:endParaRPr b="1">
              <a:solidFill>
                <a:srgbClr val="FFFFFF"/>
              </a:solidFill>
              <a:latin typeface="Work Sans"/>
              <a:ea typeface="Work Sans"/>
              <a:cs typeface="Work Sans"/>
              <a:sym typeface="Work Sans"/>
            </a:endParaRPr>
          </a:p>
          <a:p>
            <a:pPr indent="0" lvl="0" marL="228600" rtl="0" algn="r">
              <a:lnSpc>
                <a:spcPct val="70000"/>
              </a:lnSpc>
              <a:spcBef>
                <a:spcPts val="1000"/>
              </a:spcBef>
              <a:spcAft>
                <a:spcPts val="0"/>
              </a:spcAft>
              <a:buClr>
                <a:schemeClr val="dk1"/>
              </a:buClr>
              <a:buSzPts val="1100"/>
              <a:buFont typeface="Arial"/>
              <a:buNone/>
            </a:pPr>
            <a:r>
              <a:rPr lang="en" sz="1200" u="sng">
                <a:solidFill>
                  <a:srgbClr val="FFFFFF"/>
                </a:solidFill>
                <a:latin typeface="Work Sans"/>
                <a:ea typeface="Work Sans"/>
                <a:cs typeface="Work Sans"/>
                <a:sym typeface="Work Sans"/>
                <a:hlinkClick action="ppaction://hlinksldjump" r:id="rId18">
                  <a:extLst>
                    <a:ext uri="{A12FA001-AC4F-418D-AE19-62706E023703}">
                      <ahyp:hlinkClr val="tx"/>
                    </a:ext>
                  </a:extLst>
                </a:hlinkClick>
              </a:rPr>
              <a:t>Email message</a:t>
            </a:r>
            <a:endParaRPr sz="1200">
              <a:solidFill>
                <a:srgbClr val="FFFFFF"/>
              </a:solidFill>
              <a:latin typeface="Work Sans"/>
              <a:ea typeface="Work Sans"/>
              <a:cs typeface="Work Sans"/>
              <a:sym typeface="Work Sans"/>
            </a:endParaRPr>
          </a:p>
          <a:p>
            <a:pPr indent="0" lvl="0" marL="228600" rtl="0" algn="r">
              <a:lnSpc>
                <a:spcPct val="70000"/>
              </a:lnSpc>
              <a:spcBef>
                <a:spcPts val="1000"/>
              </a:spcBef>
              <a:spcAft>
                <a:spcPts val="0"/>
              </a:spcAft>
              <a:buClr>
                <a:schemeClr val="dk1"/>
              </a:buClr>
              <a:buSzPts val="1100"/>
              <a:buFont typeface="Arial"/>
              <a:buNone/>
            </a:pPr>
            <a:r>
              <a:rPr lang="en" sz="1200" u="sng">
                <a:solidFill>
                  <a:schemeClr val="lt1"/>
                </a:solidFill>
                <a:latin typeface="Work Sans"/>
                <a:ea typeface="Work Sans"/>
                <a:cs typeface="Work Sans"/>
                <a:sym typeface="Work Sans"/>
                <a:hlinkClick action="ppaction://hlinksldjump" r:id="rId19">
                  <a:extLst>
                    <a:ext uri="{A12FA001-AC4F-418D-AE19-62706E023703}">
                      <ahyp:hlinkClr val="tx"/>
                    </a:ext>
                  </a:extLst>
                </a:hlinkClick>
              </a:rPr>
              <a:t>Chat Message</a:t>
            </a:r>
            <a:endParaRPr sz="1200">
              <a:solidFill>
                <a:schemeClr val="lt1"/>
              </a:solidFill>
              <a:latin typeface="Work Sans"/>
              <a:ea typeface="Work Sans"/>
              <a:cs typeface="Work Sans"/>
              <a:sym typeface="Work Sans"/>
            </a:endParaRPr>
          </a:p>
          <a:p>
            <a:pPr indent="0" lvl="0" marL="0" rtl="0" algn="r">
              <a:lnSpc>
                <a:spcPct val="70000"/>
              </a:lnSpc>
              <a:spcBef>
                <a:spcPts val="1000"/>
              </a:spcBef>
              <a:spcAft>
                <a:spcPts val="1000"/>
              </a:spcAft>
              <a:buNone/>
            </a:pPr>
            <a:r>
              <a:t/>
            </a:r>
            <a:endParaRPr sz="1200">
              <a:solidFill>
                <a:schemeClr val="lt1"/>
              </a:solidFill>
            </a:endParaRPr>
          </a:p>
        </p:txBody>
      </p:sp>
      <p:pic>
        <p:nvPicPr>
          <p:cNvPr id="58" name="Google Shape;58;p13"/>
          <p:cNvPicPr preferRelativeResize="0"/>
          <p:nvPr/>
        </p:nvPicPr>
        <p:blipFill>
          <a:blip r:embed="rId20">
            <a:alphaModFix/>
          </a:blip>
          <a:stretch>
            <a:fillRect/>
          </a:stretch>
        </p:blipFill>
        <p:spPr>
          <a:xfrm>
            <a:off x="494425" y="7988225"/>
            <a:ext cx="1592000" cy="159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2"/>
          <p:cNvSpPr/>
          <p:nvPr/>
        </p:nvSpPr>
        <p:spPr>
          <a:xfrm>
            <a:off x="397500" y="1702200"/>
            <a:ext cx="6977400" cy="79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2"/>
          <p:cNvSpPr txBox="1"/>
          <p:nvPr>
            <p:ph idx="1" type="body"/>
          </p:nvPr>
        </p:nvSpPr>
        <p:spPr>
          <a:xfrm>
            <a:off x="756150" y="1909699"/>
            <a:ext cx="6400800" cy="12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1"/>
                </a:solidFill>
                <a:latin typeface="Work Sans"/>
                <a:ea typeface="Work Sans"/>
                <a:cs typeface="Work Sans"/>
                <a:sym typeface="Work Sans"/>
              </a:rPr>
              <a:t>{{ FIRST NAME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I have to apologize for leaving off a whopping $2,000,000 on your last paycheck. I’m not sure how I could have left off MILLIONS of dollars...must have been a Monday. I got an email this morning from Sir Seabass McCybercriminal in accounting alerting me of this massive oversight; not to worry, I wired the couple mill’ right over. By the way - are you Swedish or do you just bank there? Wait...</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b="1" sz="1100">
              <a:solidFill>
                <a:schemeClr val="dk1"/>
              </a:solidFill>
            </a:endParaRPr>
          </a:p>
        </p:txBody>
      </p:sp>
      <p:sp>
        <p:nvSpPr>
          <p:cNvPr id="140" name="Google Shape;140;p22"/>
          <p:cNvSpPr txBox="1"/>
          <p:nvPr>
            <p:ph idx="1" type="body"/>
          </p:nvPr>
        </p:nvSpPr>
        <p:spPr>
          <a:xfrm>
            <a:off x="756150" y="5637975"/>
            <a:ext cx="6400800" cy="422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Work Sans"/>
                <a:ea typeface="Work Sans"/>
                <a:cs typeface="Work Sans"/>
                <a:sym typeface="Work Sans"/>
                <a:hlinkClick r:id="rId3"/>
              </a:rPr>
              <a:t>Via Giphy</a:t>
            </a:r>
            <a:endParaRPr sz="9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rPr lang="en" sz="1100">
                <a:solidFill>
                  <a:schemeClr val="dk1"/>
                </a:solidFill>
                <a:latin typeface="Work Sans"/>
                <a:ea typeface="Work Sans"/>
                <a:cs typeface="Work Sans"/>
                <a:sym typeface="Work Sans"/>
              </a:rPr>
              <a:t>Oh my Cod...</a:t>
            </a:r>
            <a:r>
              <a:rPr b="1" i="1" lang="en" sz="1100">
                <a:solidFill>
                  <a:schemeClr val="dk1"/>
                </a:solidFill>
                <a:latin typeface="Work Sans"/>
                <a:ea typeface="Work Sans"/>
                <a:cs typeface="Work Sans"/>
                <a:sym typeface="Work Sans"/>
              </a:rPr>
              <a:t>did I get phished AGAIN?!</a:t>
            </a:r>
            <a:endParaRPr b="1" i="1"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b="1" i="1" sz="1100">
              <a:solidFill>
                <a:schemeClr val="dk1"/>
              </a:solidFill>
              <a:latin typeface="Work Sans"/>
              <a:ea typeface="Work Sans"/>
              <a:cs typeface="Work Sans"/>
              <a:sym typeface="Work Sans"/>
            </a:endParaRPr>
          </a:p>
          <a:p>
            <a:pPr indent="0" lvl="0" marL="0" rtl="0" algn="l">
              <a:spcBef>
                <a:spcPts val="0"/>
              </a:spcBef>
              <a:spcAft>
                <a:spcPts val="0"/>
              </a:spcAft>
              <a:buNone/>
            </a:pPr>
            <a:r>
              <a:rPr lang="en" sz="1100">
                <a:solidFill>
                  <a:schemeClr val="dk1"/>
                </a:solidFill>
                <a:latin typeface="Work Sans"/>
                <a:ea typeface="Work Sans"/>
                <a:cs typeface="Work Sans"/>
                <a:sym typeface="Work Sans"/>
              </a:rPr>
              <a:t>Ugh, hang on. </a:t>
            </a:r>
            <a:r>
              <a:rPr b="1" i="1" lang="en" sz="1100">
                <a:solidFill>
                  <a:schemeClr val="dk1"/>
                </a:solidFill>
                <a:latin typeface="Work Sans"/>
                <a:ea typeface="Work Sans"/>
                <a:cs typeface="Work Sans"/>
                <a:sym typeface="Work Sans"/>
              </a:rPr>
              <a:t>*click click click click*</a:t>
            </a:r>
            <a:r>
              <a:rPr lang="en" sz="1100">
                <a:solidFill>
                  <a:schemeClr val="dk1"/>
                </a:solidFill>
                <a:latin typeface="Work Sans"/>
                <a:ea typeface="Work Sans"/>
                <a:cs typeface="Work Sans"/>
                <a:sym typeface="Work Sans"/>
              </a:rPr>
              <a:t> Okay, I just completed an online bachelor’s degree in phishing prevention at Yale-owtail University. Here are 6 easy tips I learned for staying safe.</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a:pPr>
            <a:r>
              <a:rPr b="1" lang="en" sz="1100">
                <a:solidFill>
                  <a:schemeClr val="dk1"/>
                </a:solidFill>
                <a:latin typeface="Work Sans"/>
                <a:ea typeface="Work Sans"/>
                <a:cs typeface="Work Sans"/>
                <a:sym typeface="Work Sans"/>
              </a:rPr>
              <a:t>Double-check email addresses: </a:t>
            </a:r>
            <a:r>
              <a:rPr lang="en" sz="1100">
                <a:solidFill>
                  <a:schemeClr val="dk1"/>
                </a:solidFill>
                <a:latin typeface="Work Sans"/>
                <a:ea typeface="Work Sans"/>
                <a:cs typeface="Work Sans"/>
                <a:sym typeface="Work Sans"/>
              </a:rPr>
              <a:t>Look at the sender’s email, not just their name. Is there anything wrong with the email - perhaps a misspelling or a random number in place of a letter?</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a:pPr>
            <a:r>
              <a:rPr b="1" lang="en" sz="1100">
                <a:solidFill>
                  <a:schemeClr val="dk1"/>
                </a:solidFill>
                <a:latin typeface="Work Sans"/>
                <a:ea typeface="Work Sans"/>
                <a:cs typeface="Work Sans"/>
                <a:sym typeface="Work Sans"/>
              </a:rPr>
              <a:t>Be cautious of attachments: </a:t>
            </a:r>
            <a:r>
              <a:rPr lang="en" sz="1100">
                <a:solidFill>
                  <a:schemeClr val="dk1"/>
                </a:solidFill>
                <a:latin typeface="Work Sans"/>
                <a:ea typeface="Work Sans"/>
                <a:cs typeface="Work Sans"/>
                <a:sym typeface="Work Sans"/>
              </a:rPr>
              <a:t>Never download an attachment from an email address you aren’t 100% certain you recognize, especially if you weren’t expecting a file to be sent to you. If you are downloading an attachment, double-check the file type; if it isn’t something you recognize, don’t open it! If you do download a file and Microsoft Office or any other program on your computer asks if you’d like to “Enable Content” or “Enable Macros” - don’t do it unless you were expecting the document or you verify the sender! Macros can automate actions on your computer that may be malicious.</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a:pPr>
            <a:r>
              <a:rPr b="1" lang="en" sz="1100">
                <a:solidFill>
                  <a:schemeClr val="dk1"/>
                </a:solidFill>
                <a:latin typeface="Work Sans"/>
                <a:ea typeface="Work Sans"/>
                <a:cs typeface="Work Sans"/>
                <a:sym typeface="Work Sans"/>
              </a:rPr>
              <a:t>Look out for urgency: </a:t>
            </a:r>
            <a:r>
              <a:rPr lang="en" sz="1100">
                <a:solidFill>
                  <a:schemeClr val="dk1"/>
                </a:solidFill>
                <a:latin typeface="Work Sans"/>
                <a:ea typeface="Work Sans"/>
                <a:cs typeface="Work Sans"/>
                <a:sym typeface="Work Sans"/>
              </a:rPr>
              <a:t>If an email seems extremely urgent, take a breath and look it over again. Phishers often try to work you up into a panic to cloud your judgement.</a:t>
            </a:r>
            <a:endParaRPr sz="1100">
              <a:solidFill>
                <a:schemeClr val="dk1"/>
              </a:solidFill>
              <a:latin typeface="Work Sans"/>
              <a:ea typeface="Work Sans"/>
              <a:cs typeface="Work Sans"/>
              <a:sym typeface="Work Sans"/>
            </a:endParaRPr>
          </a:p>
        </p:txBody>
      </p:sp>
      <p:sp>
        <p:nvSpPr>
          <p:cNvPr id="141" name="Google Shape;141;p22"/>
          <p:cNvSpPr txBox="1"/>
          <p:nvPr/>
        </p:nvSpPr>
        <p:spPr>
          <a:xfrm>
            <a:off x="1589700" y="566726"/>
            <a:ext cx="5964600" cy="99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rgbClr val="FFFFFF"/>
                </a:solidFill>
                <a:latin typeface="Work Sans"/>
                <a:ea typeface="Work Sans"/>
                <a:cs typeface="Work Sans"/>
                <a:sym typeface="Work Sans"/>
              </a:rPr>
              <a:t>Email Message</a:t>
            </a:r>
            <a:endParaRPr b="1" sz="2300">
              <a:solidFill>
                <a:srgbClr val="FFFFFF"/>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100">
                <a:solidFill>
                  <a:srgbClr val="FFFFFF"/>
                </a:solidFill>
                <a:latin typeface="Work Sans"/>
                <a:ea typeface="Work Sans"/>
                <a:cs typeface="Work Sans"/>
                <a:sym typeface="Work Sans"/>
              </a:rPr>
              <a:t>Subject:</a:t>
            </a:r>
            <a:r>
              <a:rPr lang="en" sz="1100">
                <a:solidFill>
                  <a:srgbClr val="FFFFFF"/>
                </a:solidFill>
                <a:latin typeface="Work Sans"/>
                <a:ea typeface="Work Sans"/>
                <a:cs typeface="Work Sans"/>
                <a:sym typeface="Work Sans"/>
              </a:rPr>
              <a:t> </a:t>
            </a:r>
            <a:r>
              <a:rPr lang="en" sz="1200">
                <a:solidFill>
                  <a:srgbClr val="FFFFFF"/>
                </a:solidFill>
                <a:latin typeface="Work Sans"/>
                <a:ea typeface="Work Sans"/>
                <a:cs typeface="Work Sans"/>
                <a:sym typeface="Work Sans"/>
              </a:rPr>
              <a:t>Something smells phishy...🤨</a:t>
            </a:r>
            <a:endParaRPr sz="1100">
              <a:solidFill>
                <a:srgbClr val="FFFFFF"/>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200">
                <a:solidFill>
                  <a:srgbClr val="FFFFFF"/>
                </a:solidFill>
                <a:latin typeface="Work Sans"/>
                <a:ea typeface="Work Sans"/>
                <a:cs typeface="Work Sans"/>
                <a:sym typeface="Work Sans"/>
              </a:rPr>
              <a:t>Preview text:</a:t>
            </a:r>
            <a:r>
              <a:rPr lang="en" sz="1200">
                <a:solidFill>
                  <a:srgbClr val="FFFFFF"/>
                </a:solidFill>
                <a:latin typeface="Work Sans"/>
                <a:ea typeface="Work Sans"/>
                <a:cs typeface="Work Sans"/>
                <a:sym typeface="Work Sans"/>
              </a:rPr>
              <a:t> Yale-owtail University’s tips for staying safe from phishing.</a:t>
            </a:r>
            <a:endParaRPr b="1" sz="1300">
              <a:solidFill>
                <a:srgbClr val="FFFFFF"/>
              </a:solidFill>
              <a:latin typeface="Work Sans"/>
              <a:ea typeface="Work Sans"/>
              <a:cs typeface="Work Sans"/>
              <a:sym typeface="Work Sans"/>
            </a:endParaRPr>
          </a:p>
        </p:txBody>
      </p:sp>
      <p:pic>
        <p:nvPicPr>
          <p:cNvPr id="142" name="Google Shape;142;p22"/>
          <p:cNvPicPr preferRelativeResize="0"/>
          <p:nvPr/>
        </p:nvPicPr>
        <p:blipFill>
          <a:blip r:embed="rId4">
            <a:alphaModFix/>
          </a:blip>
          <a:stretch>
            <a:fillRect/>
          </a:stretch>
        </p:blipFill>
        <p:spPr>
          <a:xfrm>
            <a:off x="481900" y="500400"/>
            <a:ext cx="1107800" cy="1061125"/>
          </a:xfrm>
          <a:prstGeom prst="rect">
            <a:avLst/>
          </a:prstGeom>
          <a:noFill/>
          <a:ln>
            <a:noFill/>
          </a:ln>
        </p:spPr>
      </p:pic>
      <p:pic>
        <p:nvPicPr>
          <p:cNvPr id="143" name="Google Shape;143;p22"/>
          <p:cNvPicPr preferRelativeResize="0"/>
          <p:nvPr/>
        </p:nvPicPr>
        <p:blipFill>
          <a:blip r:embed="rId5">
            <a:alphaModFix/>
          </a:blip>
          <a:stretch>
            <a:fillRect/>
          </a:stretch>
        </p:blipFill>
        <p:spPr>
          <a:xfrm>
            <a:off x="756150" y="3538571"/>
            <a:ext cx="3283290" cy="2004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3"/>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3"/>
          <p:cNvSpPr/>
          <p:nvPr/>
        </p:nvSpPr>
        <p:spPr>
          <a:xfrm>
            <a:off x="397500" y="1702200"/>
            <a:ext cx="6977400" cy="79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3"/>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chemeClr val="lt1"/>
                </a:solidFill>
                <a:latin typeface="Work Sans"/>
                <a:ea typeface="Work Sans"/>
                <a:cs typeface="Work Sans"/>
                <a:sym typeface="Work Sans"/>
              </a:rPr>
              <a:t>Email Message (Continued)</a:t>
            </a:r>
            <a:endParaRPr b="1" sz="2300">
              <a:solidFill>
                <a:schemeClr val="lt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100">
                <a:solidFill>
                  <a:srgbClr val="FFFFFF"/>
                </a:solidFill>
                <a:latin typeface="Work Sans"/>
                <a:ea typeface="Work Sans"/>
                <a:cs typeface="Work Sans"/>
                <a:sym typeface="Work Sans"/>
              </a:rPr>
              <a:t>Subject:</a:t>
            </a:r>
            <a:r>
              <a:rPr lang="en" sz="1100">
                <a:solidFill>
                  <a:srgbClr val="FFFFFF"/>
                </a:solidFill>
                <a:latin typeface="Work Sans"/>
                <a:ea typeface="Work Sans"/>
                <a:cs typeface="Work Sans"/>
                <a:sym typeface="Work Sans"/>
              </a:rPr>
              <a:t> </a:t>
            </a:r>
            <a:r>
              <a:rPr lang="en" sz="1200">
                <a:solidFill>
                  <a:srgbClr val="FFFFFF"/>
                </a:solidFill>
                <a:latin typeface="Work Sans"/>
                <a:ea typeface="Work Sans"/>
                <a:cs typeface="Work Sans"/>
                <a:sym typeface="Work Sans"/>
              </a:rPr>
              <a:t>Something smells phishy...🤨</a:t>
            </a:r>
            <a:endParaRPr sz="1100">
              <a:solidFill>
                <a:srgbClr val="FFFFFF"/>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200">
                <a:solidFill>
                  <a:srgbClr val="FFFFFF"/>
                </a:solidFill>
                <a:latin typeface="Work Sans"/>
                <a:ea typeface="Work Sans"/>
                <a:cs typeface="Work Sans"/>
                <a:sym typeface="Work Sans"/>
              </a:rPr>
              <a:t>Preview text:</a:t>
            </a:r>
            <a:r>
              <a:rPr lang="en" sz="1200">
                <a:solidFill>
                  <a:srgbClr val="FFFFFF"/>
                </a:solidFill>
                <a:latin typeface="Work Sans"/>
                <a:ea typeface="Work Sans"/>
                <a:cs typeface="Work Sans"/>
                <a:sym typeface="Work Sans"/>
              </a:rPr>
              <a:t> Yale-owtail University’s tips for staying safe from phishing.</a:t>
            </a:r>
            <a:endParaRPr b="1" sz="1300">
              <a:solidFill>
                <a:schemeClr val="lt1"/>
              </a:solidFill>
              <a:latin typeface="Work Sans"/>
              <a:ea typeface="Work Sans"/>
              <a:cs typeface="Work Sans"/>
              <a:sym typeface="Work Sans"/>
            </a:endParaRPr>
          </a:p>
        </p:txBody>
      </p:sp>
      <p:pic>
        <p:nvPicPr>
          <p:cNvPr id="151" name="Google Shape;151;p23"/>
          <p:cNvPicPr preferRelativeResize="0"/>
          <p:nvPr/>
        </p:nvPicPr>
        <p:blipFill>
          <a:blip r:embed="rId3">
            <a:alphaModFix/>
          </a:blip>
          <a:stretch>
            <a:fillRect/>
          </a:stretch>
        </p:blipFill>
        <p:spPr>
          <a:xfrm>
            <a:off x="481900" y="500400"/>
            <a:ext cx="1107800" cy="1061125"/>
          </a:xfrm>
          <a:prstGeom prst="rect">
            <a:avLst/>
          </a:prstGeom>
          <a:noFill/>
          <a:ln>
            <a:noFill/>
          </a:ln>
        </p:spPr>
      </p:pic>
      <p:sp>
        <p:nvSpPr>
          <p:cNvPr id="152" name="Google Shape;152;p23"/>
          <p:cNvSpPr txBox="1"/>
          <p:nvPr>
            <p:ph idx="1" type="body"/>
          </p:nvPr>
        </p:nvSpPr>
        <p:spPr>
          <a:xfrm>
            <a:off x="685800" y="2041300"/>
            <a:ext cx="6400800" cy="4221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startAt="4"/>
            </a:pPr>
            <a:r>
              <a:rPr b="1" lang="en" sz="1100">
                <a:solidFill>
                  <a:schemeClr val="dk1"/>
                </a:solidFill>
                <a:latin typeface="Work Sans"/>
                <a:ea typeface="Work Sans"/>
                <a:cs typeface="Work Sans"/>
                <a:sym typeface="Work Sans"/>
              </a:rPr>
              <a:t>Scrutinize links: </a:t>
            </a:r>
            <a:r>
              <a:rPr lang="en" sz="1100">
                <a:solidFill>
                  <a:schemeClr val="dk1"/>
                </a:solidFill>
                <a:latin typeface="Work Sans"/>
                <a:ea typeface="Work Sans"/>
                <a:cs typeface="Work Sans"/>
                <a:sym typeface="Work Sans"/>
              </a:rPr>
              <a:t>You can check the true destination of a link/hyperlink by hovering over it with your cursor for a moment. If the URL doesn’t make sense, isn’t clear, or was generated with a URL shortener such as bit.ly or goo.gl - don’t click! If you’re suspicious of a link, you can bypass it by using google to find the organization’s real website, then navigating to the page you’re looking for by hand.</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startAt="4"/>
            </a:pPr>
            <a:r>
              <a:rPr b="1" lang="en" sz="1100">
                <a:solidFill>
                  <a:schemeClr val="dk1"/>
                </a:solidFill>
                <a:latin typeface="Work Sans"/>
                <a:ea typeface="Work Sans"/>
                <a:cs typeface="Work Sans"/>
                <a:sym typeface="Work Sans"/>
              </a:rPr>
              <a:t>Don’t reply: </a:t>
            </a:r>
            <a:r>
              <a:rPr lang="en" sz="1100">
                <a:solidFill>
                  <a:schemeClr val="dk1"/>
                </a:solidFill>
                <a:latin typeface="Work Sans"/>
                <a:ea typeface="Work Sans"/>
                <a:cs typeface="Work Sans"/>
                <a:sym typeface="Work Sans"/>
              </a:rPr>
              <a:t>Never reply to a phishy email, especially with personal information. If you want to verify the sender’s identity, reach out to them through another means such as IM, SMS, or voice call. Just be sure to get the contact information from an official or trusted source, not the phishy email!</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startAt="4"/>
            </a:pPr>
            <a:r>
              <a:rPr b="1" lang="en" sz="1100">
                <a:solidFill>
                  <a:schemeClr val="dk1"/>
                </a:solidFill>
                <a:latin typeface="Work Sans"/>
                <a:ea typeface="Work Sans"/>
                <a:cs typeface="Work Sans"/>
                <a:sym typeface="Work Sans"/>
              </a:rPr>
              <a:t>Report suspicious emails: </a:t>
            </a:r>
            <a:r>
              <a:rPr lang="en" sz="1100">
                <a:solidFill>
                  <a:schemeClr val="dk1"/>
                </a:solidFill>
                <a:latin typeface="Work Sans"/>
                <a:ea typeface="Work Sans"/>
                <a:cs typeface="Work Sans"/>
                <a:sym typeface="Work Sans"/>
              </a:rPr>
              <a:t>If you get a suspicious email, text message, or phone call, report it. It’s likely that there are others in your department who received the same email.</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startAt="4"/>
            </a:pPr>
            <a:r>
              <a:rPr b="1" lang="en" sz="1100">
                <a:solidFill>
                  <a:schemeClr val="dk1"/>
                </a:solidFill>
                <a:latin typeface="Work Sans"/>
                <a:ea typeface="Work Sans"/>
                <a:cs typeface="Work Sans"/>
                <a:sym typeface="Work Sans"/>
              </a:rPr>
              <a:t>Finally, and most simply - trust your gut: </a:t>
            </a:r>
            <a:r>
              <a:rPr lang="en" sz="1100">
                <a:solidFill>
                  <a:schemeClr val="dk1"/>
                </a:solidFill>
                <a:latin typeface="Work Sans"/>
                <a:ea typeface="Work Sans"/>
                <a:cs typeface="Work Sans"/>
                <a:sym typeface="Work Sans"/>
              </a:rPr>
              <a:t>If something feels off, it probably is. It’s always better to be safe than sorry.</a:t>
            </a:r>
            <a:endParaRPr b="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Now if you’ll excuse me, I need to call my bank and IT again...AND my therapist. Boy, I really should have read this month’s blog,</a:t>
            </a:r>
            <a:r>
              <a:rPr lang="en" sz="1100">
                <a:solidFill>
                  <a:schemeClr val="accent5"/>
                </a:solidFill>
                <a:latin typeface="Work Sans"/>
                <a:ea typeface="Work Sans"/>
                <a:cs typeface="Work Sans"/>
                <a:sym typeface="Work Sans"/>
              </a:rPr>
              <a:t> </a:t>
            </a:r>
            <a:r>
              <a:rPr i="1" lang="en" sz="1100" u="sng">
                <a:solidFill>
                  <a:schemeClr val="accent5"/>
                </a:solidFill>
                <a:latin typeface="Work Sans"/>
                <a:ea typeface="Work Sans"/>
                <a:cs typeface="Work Sans"/>
                <a:sym typeface="Work Sans"/>
                <a:hlinkClick r:id="rId4">
                  <a:extLst>
                    <a:ext uri="{A12FA001-AC4F-418D-AE19-62706E023703}">
                      <ahyp:hlinkClr val="tx"/>
                    </a:ext>
                  </a:extLst>
                </a:hlinkClick>
              </a:rPr>
              <a:t>Phishing: Staying off the Hook</a:t>
            </a:r>
            <a:r>
              <a:rPr i="1" lang="en" sz="1100">
                <a:solidFill>
                  <a:schemeClr val="dk1"/>
                </a:solidFill>
                <a:latin typeface="Work Sans"/>
                <a:ea typeface="Work Sans"/>
                <a:cs typeface="Work Sans"/>
                <a:sym typeface="Work Sans"/>
              </a:rPr>
              <a:t>, </a:t>
            </a:r>
            <a:r>
              <a:rPr lang="en" sz="1100">
                <a:solidFill>
                  <a:schemeClr val="dk1"/>
                </a:solidFill>
                <a:latin typeface="Work Sans"/>
                <a:ea typeface="Work Sans"/>
                <a:cs typeface="Work Sans"/>
                <a:sym typeface="Work Sans"/>
              </a:rPr>
              <a:t>so that I had known how to stay vigilant and avoid falling victim to this all-too-common cyber threat…</a:t>
            </a:r>
            <a:r>
              <a:rPr b="1" i="1" lang="en" sz="1100">
                <a:solidFill>
                  <a:schemeClr val="dk1"/>
                </a:solidFill>
                <a:latin typeface="Work Sans"/>
                <a:ea typeface="Work Sans"/>
                <a:cs typeface="Work Sans"/>
                <a:sym typeface="Work Sans"/>
              </a:rPr>
              <a:t>*cough cough*</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1100">
                <a:solidFill>
                  <a:schemeClr val="dk1"/>
                </a:solidFill>
                <a:latin typeface="Work Sans"/>
                <a:ea typeface="Work Sans"/>
                <a:cs typeface="Work Sans"/>
                <a:sym typeface="Work Sans"/>
              </a:rPr>
              <a:t>{{ SIGNATURE }}</a:t>
            </a:r>
            <a:endParaRPr b="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4"/>
          <p:cNvSpPr/>
          <p:nvPr/>
        </p:nvSpPr>
        <p:spPr>
          <a:xfrm>
            <a:off x="397500" y="1702200"/>
            <a:ext cx="6977400" cy="621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4"/>
          <p:cNvSpPr txBox="1"/>
          <p:nvPr>
            <p:ph idx="1" type="body"/>
          </p:nvPr>
        </p:nvSpPr>
        <p:spPr>
          <a:xfrm>
            <a:off x="756150" y="1909728"/>
            <a:ext cx="6400800" cy="28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1100">
                <a:solidFill>
                  <a:schemeClr val="dk1"/>
                </a:solidFill>
                <a:latin typeface="Work Sans"/>
                <a:ea typeface="Work Sans"/>
                <a:cs typeface="Work Sans"/>
                <a:sym typeface="Work Sans"/>
              </a:rPr>
              <a:t>Time for a game! 🕑</a:t>
            </a:r>
            <a:endParaRPr b="1" i="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i="1" lang="en" sz="1100">
                <a:solidFill>
                  <a:schemeClr val="dk1"/>
                </a:solidFill>
                <a:latin typeface="Work Sans"/>
                <a:ea typeface="Work Sans"/>
                <a:cs typeface="Work Sans"/>
                <a:sym typeface="Work Sans"/>
              </a:rPr>
              <a:t>Before clicking a link, you should </a:t>
            </a:r>
            <a:r>
              <a:rPr b="1" i="1" lang="en" sz="1100">
                <a:solidFill>
                  <a:schemeClr val="dk1"/>
                </a:solidFill>
                <a:latin typeface="Work Sans"/>
                <a:ea typeface="Work Sans"/>
                <a:cs typeface="Work Sans"/>
                <a:sym typeface="Work Sans"/>
              </a:rPr>
              <a:t>always</a:t>
            </a:r>
            <a:r>
              <a:rPr i="1" lang="en" sz="1100">
                <a:solidFill>
                  <a:schemeClr val="dk1"/>
                </a:solidFill>
                <a:latin typeface="Work Sans"/>
                <a:ea typeface="Work Sans"/>
                <a:cs typeface="Work Sans"/>
                <a:sym typeface="Work Sans"/>
              </a:rPr>
              <a:t> double-check the URL to be sure it’s going to take you somewhere you actually want to go. You can do this on a computer by hovering over the link in question. On mobile devices, you can push and hold a link to see where it’s going to take you.</a:t>
            </a:r>
            <a:endParaRPr i="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i="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1100">
                <a:solidFill>
                  <a:schemeClr val="dk1"/>
                </a:solidFill>
                <a:latin typeface="Work Sans"/>
                <a:ea typeface="Work Sans"/>
                <a:cs typeface="Work Sans"/>
                <a:sym typeface="Work Sans"/>
              </a:rPr>
              <a:t>Now let’s play!</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If you win, you get to see a bunny rabbit.</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If you lose...you get Rickrolled.</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There are 6 </a:t>
            </a:r>
            <a:r>
              <a:rPr lang="en" sz="1100" u="sng">
                <a:solidFill>
                  <a:schemeClr val="accent5"/>
                </a:solidFill>
                <a:latin typeface="Work Sans"/>
                <a:ea typeface="Work Sans"/>
                <a:cs typeface="Work Sans"/>
                <a:sym typeface="Work Sans"/>
                <a:hlinkClick r:id="rId3">
                  <a:extLst>
                    <a:ext uri="{A12FA001-AC4F-418D-AE19-62706E023703}">
                      <ahyp:hlinkClr val="tx"/>
                    </a:ext>
                  </a:extLst>
                </a:hlinkClick>
              </a:rPr>
              <a:t>links</a:t>
            </a:r>
            <a:r>
              <a:rPr lang="en" sz="1100">
                <a:solidFill>
                  <a:schemeClr val="dk1"/>
                </a:solidFill>
                <a:latin typeface="Work Sans"/>
                <a:ea typeface="Work Sans"/>
                <a:cs typeface="Work Sans"/>
                <a:sym typeface="Work Sans"/>
              </a:rPr>
              <a:t> in this message. 5 are Rickrolls</a:t>
            </a:r>
            <a:r>
              <a:rPr lang="en" sz="1100">
                <a:solidFill>
                  <a:schemeClr val="accent5"/>
                </a:solidFill>
                <a:latin typeface="Work Sans"/>
                <a:ea typeface="Work Sans"/>
                <a:cs typeface="Work Sans"/>
                <a:sym typeface="Work Sans"/>
              </a:rPr>
              <a:t> </a:t>
            </a:r>
            <a:r>
              <a:rPr lang="en" sz="1100" u="sng">
                <a:solidFill>
                  <a:schemeClr val="accent5"/>
                </a:solidFill>
                <a:latin typeface="Work Sans"/>
                <a:ea typeface="Work Sans"/>
                <a:cs typeface="Work Sans"/>
                <a:sym typeface="Work Sans"/>
                <a:hlinkClick r:id="rId4">
                  <a:extLst>
                    <a:ext uri="{A12FA001-AC4F-418D-AE19-62706E023703}">
                      <ahyp:hlinkClr val="tx"/>
                    </a:ext>
                  </a:extLst>
                </a:hlinkClick>
              </a:rPr>
              <a:t>and</a:t>
            </a:r>
            <a:r>
              <a:rPr lang="en" sz="1100">
                <a:solidFill>
                  <a:schemeClr val="dk1"/>
                </a:solidFill>
                <a:latin typeface="Work Sans"/>
                <a:ea typeface="Work Sans"/>
                <a:cs typeface="Work Sans"/>
                <a:sym typeface="Work Sans"/>
              </a:rPr>
              <a:t> 1 is a cute little bunny rabbit. If</a:t>
            </a:r>
            <a:r>
              <a:rPr lang="en" sz="1100">
                <a:solidFill>
                  <a:schemeClr val="accent5"/>
                </a:solidFill>
                <a:latin typeface="Work Sans"/>
                <a:ea typeface="Work Sans"/>
                <a:cs typeface="Work Sans"/>
                <a:sym typeface="Work Sans"/>
              </a:rPr>
              <a:t> </a:t>
            </a:r>
            <a:r>
              <a:rPr lang="en" sz="1100" u="sng">
                <a:solidFill>
                  <a:schemeClr val="accent5"/>
                </a:solidFill>
                <a:latin typeface="Work Sans"/>
                <a:ea typeface="Work Sans"/>
                <a:cs typeface="Work Sans"/>
                <a:sym typeface="Work Sans"/>
                <a:hlinkClick r:id="rId5">
                  <a:extLst>
                    <a:ext uri="{A12FA001-AC4F-418D-AE19-62706E023703}">
                      <ahyp:hlinkClr val="tx"/>
                    </a:ext>
                  </a:extLst>
                </a:hlinkClick>
              </a:rPr>
              <a:t>you</a:t>
            </a:r>
            <a:r>
              <a:rPr lang="en" sz="1100">
                <a:solidFill>
                  <a:schemeClr val="dk1"/>
                </a:solidFill>
                <a:latin typeface="Work Sans"/>
                <a:ea typeface="Work Sans"/>
                <a:cs typeface="Work Sans"/>
                <a:sym typeface="Work Sans"/>
              </a:rPr>
              <a:t> click a </a:t>
            </a:r>
            <a:r>
              <a:rPr lang="en" sz="1100" u="sng">
                <a:solidFill>
                  <a:schemeClr val="accent5"/>
                </a:solidFill>
                <a:latin typeface="Work Sans"/>
                <a:ea typeface="Work Sans"/>
                <a:cs typeface="Work Sans"/>
                <a:sym typeface="Work Sans"/>
                <a:hlinkClick r:id="rId6">
                  <a:extLst>
                    <a:ext uri="{A12FA001-AC4F-418D-AE19-62706E023703}">
                      <ahyp:hlinkClr val="tx"/>
                    </a:ext>
                  </a:extLst>
                </a:hlinkClick>
              </a:rPr>
              <a:t>Rickroll</a:t>
            </a:r>
            <a:r>
              <a:rPr lang="en" sz="1100">
                <a:solidFill>
                  <a:schemeClr val="dk1"/>
                </a:solidFill>
                <a:latin typeface="Work Sans"/>
                <a:ea typeface="Work Sans"/>
                <a:cs typeface="Work Sans"/>
                <a:sym typeface="Work Sans"/>
              </a:rPr>
              <a:t>, you lose. If you get it</a:t>
            </a:r>
            <a:r>
              <a:rPr lang="en" sz="1100">
                <a:solidFill>
                  <a:schemeClr val="accent5"/>
                </a:solidFill>
                <a:latin typeface="Work Sans"/>
                <a:ea typeface="Work Sans"/>
                <a:cs typeface="Work Sans"/>
                <a:sym typeface="Work Sans"/>
              </a:rPr>
              <a:t> </a:t>
            </a:r>
            <a:r>
              <a:rPr lang="en" sz="1100" u="sng">
                <a:solidFill>
                  <a:schemeClr val="accent5"/>
                </a:solidFill>
                <a:latin typeface="Work Sans"/>
                <a:ea typeface="Work Sans"/>
                <a:cs typeface="Work Sans"/>
                <a:sym typeface="Work Sans"/>
                <a:hlinkClick r:id="rId7">
                  <a:extLst>
                    <a:ext uri="{A12FA001-AC4F-418D-AE19-62706E023703}">
                      <ahyp:hlinkClr val="tx"/>
                    </a:ext>
                  </a:extLst>
                </a:hlinkClick>
              </a:rPr>
              <a:t>right</a:t>
            </a:r>
            <a:r>
              <a:rPr lang="en" sz="1100">
                <a:solidFill>
                  <a:schemeClr val="dk1"/>
                </a:solidFill>
                <a:latin typeface="Work Sans"/>
                <a:ea typeface="Work Sans"/>
                <a:cs typeface="Work Sans"/>
                <a:sym typeface="Work Sans"/>
              </a:rPr>
              <a:t> on the first try, react to this </a:t>
            </a:r>
            <a:r>
              <a:rPr lang="en" sz="1100" u="sng">
                <a:solidFill>
                  <a:schemeClr val="accent5"/>
                </a:solidFill>
                <a:latin typeface="Work Sans"/>
                <a:ea typeface="Work Sans"/>
                <a:cs typeface="Work Sans"/>
                <a:sym typeface="Work Sans"/>
                <a:hlinkClick r:id="rId8">
                  <a:extLst>
                    <a:ext uri="{A12FA001-AC4F-418D-AE19-62706E023703}">
                      <ahyp:hlinkClr val="tx"/>
                    </a:ext>
                  </a:extLst>
                </a:hlinkClick>
              </a:rPr>
              <a:t>message</a:t>
            </a:r>
            <a:r>
              <a:rPr lang="en" sz="1100">
                <a:solidFill>
                  <a:schemeClr val="dk1"/>
                </a:solidFill>
                <a:latin typeface="Work Sans"/>
                <a:ea typeface="Work Sans"/>
                <a:cs typeface="Work Sans"/>
                <a:sym typeface="Work Sans"/>
              </a:rPr>
              <a:t> with a bunny emoji</a:t>
            </a:r>
            <a:r>
              <a:rPr lang="en" sz="1200">
                <a:solidFill>
                  <a:schemeClr val="dk1"/>
                </a:solidFill>
                <a:latin typeface="Work Sans"/>
                <a:ea typeface="Work Sans"/>
                <a:cs typeface="Work Sans"/>
                <a:sym typeface="Work Sans"/>
              </a:rPr>
              <a:t>. </a:t>
            </a:r>
            <a:r>
              <a:rPr lang="en" sz="1100">
                <a:solidFill>
                  <a:schemeClr val="dk1"/>
                </a:solidFill>
                <a:latin typeface="Work Sans"/>
                <a:ea typeface="Work Sans"/>
                <a:cs typeface="Work Sans"/>
                <a:sym typeface="Work Sans"/>
              </a:rPr>
              <a:t>🐰 Be sure to get in the habit of checking links before you click them, </a:t>
            </a:r>
            <a:r>
              <a:rPr i="1" lang="en" sz="1100">
                <a:solidFill>
                  <a:schemeClr val="dk1"/>
                </a:solidFill>
                <a:latin typeface="Work Sans"/>
                <a:ea typeface="Work Sans"/>
                <a:cs typeface="Work Sans"/>
                <a:sym typeface="Work Sans"/>
              </a:rPr>
              <a:t>every time.</a:t>
            </a:r>
            <a:endParaRPr i="1" sz="1100" strike="sngStrike">
              <a:solidFill>
                <a:schemeClr val="dk1"/>
              </a:solidFill>
              <a:latin typeface="Work Sans"/>
              <a:ea typeface="Work Sans"/>
              <a:cs typeface="Work Sans"/>
              <a:sym typeface="Work Sans"/>
            </a:endParaRPr>
          </a:p>
          <a:p>
            <a:pPr indent="0" lvl="0" marL="0" rtl="0" algn="l">
              <a:spcBef>
                <a:spcPts val="0"/>
              </a:spcBef>
              <a:spcAft>
                <a:spcPts val="0"/>
              </a:spcAft>
              <a:buNone/>
            </a:pPr>
            <a:r>
              <a:t/>
            </a:r>
            <a:endParaRPr b="1" i="1" sz="1100">
              <a:solidFill>
                <a:schemeClr val="dk1"/>
              </a:solidFill>
              <a:latin typeface="Work Sans"/>
              <a:ea typeface="Work Sans"/>
              <a:cs typeface="Work Sans"/>
              <a:sym typeface="Work Sans"/>
            </a:endParaRPr>
          </a:p>
        </p:txBody>
      </p:sp>
      <p:sp>
        <p:nvSpPr>
          <p:cNvPr id="160" name="Google Shape;160;p24"/>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rgbClr val="FFFFFF"/>
                </a:solidFill>
                <a:latin typeface="Work Sans"/>
                <a:ea typeface="Work Sans"/>
                <a:cs typeface="Work Sans"/>
                <a:sym typeface="Work Sans"/>
              </a:rPr>
              <a:t>Chat Message</a:t>
            </a:r>
            <a:endParaRPr sz="1500">
              <a:solidFill>
                <a:srgbClr val="FFFFFF"/>
              </a:solidFill>
            </a:endParaRPr>
          </a:p>
        </p:txBody>
      </p:sp>
      <p:pic>
        <p:nvPicPr>
          <p:cNvPr id="161" name="Google Shape;161;p24"/>
          <p:cNvPicPr preferRelativeResize="0"/>
          <p:nvPr/>
        </p:nvPicPr>
        <p:blipFill rotWithShape="1">
          <a:blip r:embed="rId9">
            <a:alphaModFix/>
          </a:blip>
          <a:srcRect b="1028" l="0" r="0" t="1038"/>
          <a:stretch/>
        </p:blipFill>
        <p:spPr>
          <a:xfrm>
            <a:off x="481900" y="500400"/>
            <a:ext cx="1107800" cy="1061125"/>
          </a:xfrm>
          <a:prstGeom prst="rect">
            <a:avLst/>
          </a:prstGeom>
          <a:noFill/>
          <a:ln>
            <a:noFill/>
          </a:ln>
        </p:spPr>
      </p:pic>
      <p:sp>
        <p:nvSpPr>
          <p:cNvPr id="162" name="Google Shape;162;p24"/>
          <p:cNvSpPr txBox="1"/>
          <p:nvPr/>
        </p:nvSpPr>
        <p:spPr>
          <a:xfrm>
            <a:off x="756150" y="7760250"/>
            <a:ext cx="2532600" cy="83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hlinkClick r:id="rId10"/>
              </a:rPr>
              <a:t>Via Giphy</a:t>
            </a:r>
            <a:endParaRPr sz="900"/>
          </a:p>
        </p:txBody>
      </p:sp>
      <p:pic>
        <p:nvPicPr>
          <p:cNvPr id="163" name="Google Shape;163;p24"/>
          <p:cNvPicPr preferRelativeResize="0"/>
          <p:nvPr/>
        </p:nvPicPr>
        <p:blipFill>
          <a:blip r:embed="rId11">
            <a:alphaModFix/>
          </a:blip>
          <a:stretch>
            <a:fillRect/>
          </a:stretch>
        </p:blipFill>
        <p:spPr>
          <a:xfrm>
            <a:off x="756150" y="5029200"/>
            <a:ext cx="3210486" cy="2675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p25"/>
          <p:cNvSpPr txBox="1"/>
          <p:nvPr>
            <p:ph type="title"/>
          </p:nvPr>
        </p:nvSpPr>
        <p:spPr>
          <a:xfrm>
            <a:off x="264895" y="4387196"/>
            <a:ext cx="72426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rgbClr val="00D5B3"/>
                </a:solidFill>
                <a:latin typeface="Work Sans"/>
                <a:ea typeface="Work Sans"/>
                <a:cs typeface="Work Sans"/>
                <a:sym typeface="Work Sans"/>
              </a:rPr>
              <a:t>WEEK 3</a:t>
            </a:r>
            <a:endParaRPr b="1" sz="6400">
              <a:solidFill>
                <a:srgbClr val="00D5B3"/>
              </a:solidFill>
              <a:latin typeface="Work Sans"/>
              <a:ea typeface="Work Sans"/>
              <a:cs typeface="Work Sans"/>
              <a:sym typeface="Work Sans"/>
            </a:endParaRPr>
          </a:p>
        </p:txBody>
      </p:sp>
      <p:pic>
        <p:nvPicPr>
          <p:cNvPr id="169" name="Google Shape;169;p25"/>
          <p:cNvPicPr preferRelativeResize="0"/>
          <p:nvPr/>
        </p:nvPicPr>
        <p:blipFill>
          <a:blip r:embed="rId4">
            <a:alphaModFix/>
          </a:blip>
          <a:stretch>
            <a:fillRect/>
          </a:stretch>
        </p:blipFill>
        <p:spPr>
          <a:xfrm>
            <a:off x="3340775" y="3418226"/>
            <a:ext cx="809175" cy="809175"/>
          </a:xfrm>
          <a:prstGeom prst="rect">
            <a:avLst/>
          </a:prstGeom>
          <a:noFill/>
          <a:ln>
            <a:noFill/>
          </a:ln>
        </p:spPr>
      </p:pic>
      <p:sp>
        <p:nvSpPr>
          <p:cNvPr id="170" name="Google Shape;170;p25"/>
          <p:cNvSpPr txBox="1"/>
          <p:nvPr>
            <p:ph type="title"/>
          </p:nvPr>
        </p:nvSpPr>
        <p:spPr>
          <a:xfrm>
            <a:off x="264895" y="5507096"/>
            <a:ext cx="72426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Work Sans"/>
                <a:ea typeface="Work Sans"/>
                <a:cs typeface="Work Sans"/>
                <a:sym typeface="Work Sans"/>
              </a:rPr>
              <a:t>March</a:t>
            </a:r>
            <a:r>
              <a:rPr b="1" lang="en" sz="2400">
                <a:solidFill>
                  <a:srgbClr val="FFFFFF"/>
                </a:solidFill>
                <a:latin typeface="Work Sans"/>
                <a:ea typeface="Work Sans"/>
                <a:cs typeface="Work Sans"/>
                <a:sym typeface="Work Sans"/>
              </a:rPr>
              <a:t> 15th - 19th</a:t>
            </a:r>
            <a:endParaRPr b="1" sz="2400">
              <a:solidFill>
                <a:srgbClr val="FFFFFF"/>
              </a:solidFill>
              <a:latin typeface="Work Sans"/>
              <a:ea typeface="Work Sans"/>
              <a:cs typeface="Work Sans"/>
              <a:sym typeface="Work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6"/>
          <p:cNvSpPr/>
          <p:nvPr/>
        </p:nvSpPr>
        <p:spPr>
          <a:xfrm>
            <a:off x="397500" y="1702200"/>
            <a:ext cx="6977400" cy="79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6"/>
          <p:cNvSpPr txBox="1"/>
          <p:nvPr>
            <p:ph idx="1" type="body"/>
          </p:nvPr>
        </p:nvSpPr>
        <p:spPr>
          <a:xfrm>
            <a:off x="756150" y="1909705"/>
            <a:ext cx="6400800" cy="130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Let me tell you something about Rocky Balboa, </a:t>
            </a:r>
            <a:r>
              <a:rPr b="1" lang="en" sz="1100">
                <a:solidFill>
                  <a:schemeClr val="dk1"/>
                </a:solidFill>
                <a:latin typeface="Work Sans"/>
                <a:ea typeface="Work Sans"/>
                <a:cs typeface="Work Sans"/>
                <a:sym typeface="Work Sans"/>
              </a:rPr>
              <a:t>{{ FIRST NAME }}.</a:t>
            </a:r>
            <a:endParaRPr b="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Even after that righteous training montage, even though the </a:t>
            </a:r>
            <a:r>
              <a:rPr i="1" lang="en" sz="1100">
                <a:solidFill>
                  <a:schemeClr val="dk1"/>
                </a:solidFill>
                <a:latin typeface="Work Sans"/>
                <a:ea typeface="Work Sans"/>
                <a:cs typeface="Work Sans"/>
                <a:sym typeface="Work Sans"/>
              </a:rPr>
              <a:t>whole movie</a:t>
            </a:r>
            <a:r>
              <a:rPr lang="en" sz="1100">
                <a:solidFill>
                  <a:schemeClr val="dk1"/>
                </a:solidFill>
                <a:latin typeface="Work Sans"/>
                <a:ea typeface="Work Sans"/>
                <a:cs typeface="Work Sans"/>
                <a:sym typeface="Work Sans"/>
              </a:rPr>
              <a:t> was named after him...Rocky still lost to Apollo Creed at the end (shoot, sorry. Spoiler warning...c’mon guys, this movie came out in 1976). Does that mean he’s any less of a legend? ABSOLUTELY NOT! He did far too many one-handed push ups to be considered anything but a total star.</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endParaRPr>
          </a:p>
        </p:txBody>
      </p:sp>
      <p:sp>
        <p:nvSpPr>
          <p:cNvPr id="178" name="Google Shape;178;p26"/>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chemeClr val="lt1"/>
                </a:solidFill>
                <a:latin typeface="Work Sans"/>
                <a:ea typeface="Work Sans"/>
                <a:cs typeface="Work Sans"/>
                <a:sym typeface="Work Sans"/>
              </a:rPr>
              <a:t>Email Message</a:t>
            </a:r>
            <a:endParaRPr b="1" sz="2300">
              <a:solidFill>
                <a:schemeClr val="lt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100">
                <a:solidFill>
                  <a:srgbClr val="FFFFFF"/>
                </a:solidFill>
                <a:latin typeface="Montserrat"/>
                <a:ea typeface="Montserrat"/>
                <a:cs typeface="Montserrat"/>
                <a:sym typeface="Montserrat"/>
              </a:rPr>
              <a:t>Subject:</a:t>
            </a:r>
            <a:r>
              <a:rPr lang="en" sz="1100">
                <a:solidFill>
                  <a:srgbClr val="FFFFFF"/>
                </a:solidFill>
                <a:latin typeface="Montserrat"/>
                <a:ea typeface="Montserrat"/>
                <a:cs typeface="Montserrat"/>
                <a:sym typeface="Montserrat"/>
              </a:rPr>
              <a:t> Hook, Line, and Sinker 🎣</a:t>
            </a:r>
            <a:endParaRPr sz="11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100">
                <a:solidFill>
                  <a:srgbClr val="FFFFFF"/>
                </a:solidFill>
                <a:latin typeface="Montserrat"/>
                <a:ea typeface="Montserrat"/>
                <a:cs typeface="Montserrat"/>
                <a:sym typeface="Montserrat"/>
              </a:rPr>
              <a:t>Preview Text: </a:t>
            </a:r>
            <a:r>
              <a:rPr lang="en" sz="1100">
                <a:solidFill>
                  <a:srgbClr val="FFFFFF"/>
                </a:solidFill>
                <a:latin typeface="Montserrat"/>
                <a:ea typeface="Montserrat"/>
                <a:cs typeface="Montserrat"/>
                <a:sym typeface="Montserrat"/>
              </a:rPr>
              <a:t>What to do if a phisherman reels you in</a:t>
            </a:r>
            <a:endParaRPr sz="1100">
              <a:solidFill>
                <a:srgbClr val="FFFFFF"/>
              </a:solidFill>
              <a:latin typeface="Montserrat"/>
              <a:ea typeface="Montserrat"/>
              <a:cs typeface="Montserrat"/>
              <a:sym typeface="Montserrat"/>
            </a:endParaRPr>
          </a:p>
          <a:p>
            <a:pPr indent="0" lvl="0" marL="0" rtl="0" algn="l">
              <a:lnSpc>
                <a:spcPct val="115000"/>
              </a:lnSpc>
              <a:spcBef>
                <a:spcPts val="0"/>
              </a:spcBef>
              <a:spcAft>
                <a:spcPts val="1000"/>
              </a:spcAft>
              <a:buNone/>
            </a:pPr>
            <a:r>
              <a:t/>
            </a:r>
            <a:endParaRPr b="1" sz="1300">
              <a:solidFill>
                <a:schemeClr val="lt1"/>
              </a:solidFill>
              <a:latin typeface="Work Sans"/>
              <a:ea typeface="Work Sans"/>
              <a:cs typeface="Work Sans"/>
              <a:sym typeface="Work Sans"/>
            </a:endParaRPr>
          </a:p>
        </p:txBody>
      </p:sp>
      <p:pic>
        <p:nvPicPr>
          <p:cNvPr id="179" name="Google Shape;179;p26"/>
          <p:cNvPicPr preferRelativeResize="0"/>
          <p:nvPr/>
        </p:nvPicPr>
        <p:blipFill>
          <a:blip r:embed="rId3">
            <a:alphaModFix/>
          </a:blip>
          <a:stretch>
            <a:fillRect/>
          </a:stretch>
        </p:blipFill>
        <p:spPr>
          <a:xfrm>
            <a:off x="481900" y="500400"/>
            <a:ext cx="1107800" cy="1061125"/>
          </a:xfrm>
          <a:prstGeom prst="rect">
            <a:avLst/>
          </a:prstGeom>
          <a:noFill/>
          <a:ln>
            <a:noFill/>
          </a:ln>
        </p:spPr>
      </p:pic>
      <p:pic>
        <p:nvPicPr>
          <p:cNvPr id="180" name="Google Shape;180;p26"/>
          <p:cNvPicPr preferRelativeResize="0"/>
          <p:nvPr/>
        </p:nvPicPr>
        <p:blipFill>
          <a:blip r:embed="rId4">
            <a:alphaModFix/>
          </a:blip>
          <a:stretch>
            <a:fillRect/>
          </a:stretch>
        </p:blipFill>
        <p:spPr>
          <a:xfrm>
            <a:off x="854700" y="3449400"/>
            <a:ext cx="4543025" cy="2380550"/>
          </a:xfrm>
          <a:prstGeom prst="rect">
            <a:avLst/>
          </a:prstGeom>
          <a:noFill/>
          <a:ln>
            <a:noFill/>
          </a:ln>
        </p:spPr>
      </p:pic>
      <p:sp>
        <p:nvSpPr>
          <p:cNvPr id="181" name="Google Shape;181;p26"/>
          <p:cNvSpPr txBox="1"/>
          <p:nvPr/>
        </p:nvSpPr>
        <p:spPr>
          <a:xfrm>
            <a:off x="854700" y="5829950"/>
            <a:ext cx="6400800" cy="40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Work Sans"/>
                <a:ea typeface="Work Sans"/>
                <a:cs typeface="Work Sans"/>
                <a:sym typeface="Work Sans"/>
                <a:hlinkClick r:id="rId5"/>
              </a:rPr>
              <a:t>Via Giphy</a:t>
            </a:r>
            <a:endParaRPr sz="900">
              <a:latin typeface="Work Sans"/>
              <a:ea typeface="Work Sans"/>
              <a:cs typeface="Work Sans"/>
              <a:sym typeface="Work Sans"/>
            </a:endParaRPr>
          </a:p>
          <a:p>
            <a:pPr indent="0" lvl="0" marL="0" rtl="0" algn="l">
              <a:spcBef>
                <a:spcPts val="0"/>
              </a:spcBef>
              <a:spcAft>
                <a:spcPts val="0"/>
              </a:spcAft>
              <a:buNone/>
            </a:pPr>
            <a:r>
              <a:t/>
            </a:r>
            <a:endParaRPr sz="900">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My point is, no matter how rigorously we prepare, sometimes we lose. If you fall victim to a phishing attack, </a:t>
            </a:r>
            <a:r>
              <a:rPr i="1" lang="en" sz="1100">
                <a:solidFill>
                  <a:schemeClr val="dk1"/>
                </a:solidFill>
                <a:latin typeface="Work Sans"/>
                <a:ea typeface="Work Sans"/>
                <a:cs typeface="Work Sans"/>
                <a:sym typeface="Work Sans"/>
              </a:rPr>
              <a:t>don’t panic.</a:t>
            </a:r>
            <a:r>
              <a:rPr lang="en" sz="1100">
                <a:solidFill>
                  <a:schemeClr val="dk1"/>
                </a:solidFill>
                <a:latin typeface="Work Sans"/>
                <a:ea typeface="Work Sans"/>
                <a:cs typeface="Work Sans"/>
                <a:sym typeface="Work Sans"/>
              </a:rPr>
              <a:t> You’re still a star like Mr.Balboa and you still have 5 sequels (and 2 spin-off movies about your rival for some reason) in your future. </a:t>
            </a:r>
            <a:r>
              <a:rPr b="1" lang="en" sz="1100">
                <a:solidFill>
                  <a:schemeClr val="dk1"/>
                </a:solidFill>
                <a:latin typeface="Work Sans"/>
                <a:ea typeface="Work Sans"/>
                <a:cs typeface="Work Sans"/>
                <a:sym typeface="Work Sans"/>
              </a:rPr>
              <a:t>Here’s what you need to do if you a phisher gets you on the hook.</a:t>
            </a:r>
            <a:endParaRPr b="1" sz="11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100">
                <a:solidFill>
                  <a:schemeClr val="dk1"/>
                </a:solidFill>
                <a:latin typeface="Work Sans"/>
                <a:ea typeface="Work Sans"/>
                <a:cs typeface="Work Sans"/>
                <a:sym typeface="Work Sans"/>
              </a:rPr>
              <a:t>{{ Note to program owners; if the following procedures are not accurate to your organization, please customize them to fit your organization’s best practices. }}</a:t>
            </a:r>
            <a:endParaRPr b="1" sz="11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latin typeface="Work Sans"/>
                <a:ea typeface="Work Sans"/>
                <a:cs typeface="Work Sans"/>
                <a:sym typeface="Work Sans"/>
              </a:rPr>
              <a:t>REPORT IT: </a:t>
            </a:r>
            <a:r>
              <a:rPr lang="en" sz="1100">
                <a:solidFill>
                  <a:schemeClr val="dk1"/>
                </a:solidFill>
                <a:latin typeface="Work Sans"/>
                <a:ea typeface="Work Sans"/>
                <a:cs typeface="Work Sans"/>
                <a:sym typeface="Work Sans"/>
              </a:rPr>
              <a:t>The first thing you need to do is let your supervisor as well as the IT department know what happened. They may need to change passwords, check your device for malware, and/or alert others about possible security breaches. You can contact them at </a:t>
            </a:r>
            <a:r>
              <a:rPr b="1" lang="en" sz="1100">
                <a:solidFill>
                  <a:schemeClr val="dk1"/>
                </a:solidFill>
                <a:latin typeface="Work Sans"/>
                <a:ea typeface="Work Sans"/>
                <a:cs typeface="Work Sans"/>
                <a:sym typeface="Work Sans"/>
              </a:rPr>
              <a:t>{{ EMAIL OR PHONE NUMBER }}</a:t>
            </a:r>
            <a:r>
              <a:rPr lang="en" sz="1100">
                <a:solidFill>
                  <a:schemeClr val="dk1"/>
                </a:solidFill>
                <a:latin typeface="Work Sans"/>
                <a:ea typeface="Work Sans"/>
                <a:cs typeface="Work Sans"/>
                <a:sym typeface="Work Sans"/>
              </a:rPr>
              <a:t>.</a:t>
            </a:r>
            <a:endParaRPr sz="1100">
              <a:solidFill>
                <a:schemeClr val="dk1"/>
              </a:solidFill>
              <a:latin typeface="Work Sans"/>
              <a:ea typeface="Work Sans"/>
              <a:cs typeface="Work Sans"/>
              <a:sym typeface="Work Sans"/>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latin typeface="Work Sans"/>
                <a:ea typeface="Work Sans"/>
                <a:cs typeface="Work Sans"/>
                <a:sym typeface="Work Sans"/>
              </a:rPr>
              <a:t>Change login information for compromised accounts: </a:t>
            </a:r>
            <a:r>
              <a:rPr lang="en" sz="1100">
                <a:solidFill>
                  <a:schemeClr val="dk1"/>
                </a:solidFill>
                <a:latin typeface="Work Sans"/>
                <a:ea typeface="Work Sans"/>
                <a:cs typeface="Work Sans"/>
                <a:sym typeface="Work Sans"/>
              </a:rPr>
              <a:t>If you may have shared any login information with a phisher, be sure to change your username and password. If you have used the same password for other accounts anywhere online, be sure to change those passwords as well, even if the account wasn’t directly involved in the phish. Cyber criminals will often check to see if you use the same login information in many different places across the web. Be sure to use a device other than the </a:t>
            </a:r>
            <a:endParaRPr sz="1100">
              <a:latin typeface="Work Sans"/>
              <a:ea typeface="Work Sans"/>
              <a:cs typeface="Work Sans"/>
              <a:sym typeface="Work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7"/>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7"/>
          <p:cNvSpPr/>
          <p:nvPr/>
        </p:nvSpPr>
        <p:spPr>
          <a:xfrm>
            <a:off x="397500" y="1702200"/>
            <a:ext cx="6977400" cy="79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7"/>
          <p:cNvSpPr txBox="1"/>
          <p:nvPr>
            <p:ph idx="1" type="body"/>
          </p:nvPr>
        </p:nvSpPr>
        <p:spPr>
          <a:xfrm>
            <a:off x="756150" y="1909696"/>
            <a:ext cx="6400800" cy="2280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100">
                <a:solidFill>
                  <a:schemeClr val="dk1"/>
                </a:solidFill>
                <a:latin typeface="Work Sans"/>
                <a:ea typeface="Work Sans"/>
                <a:cs typeface="Work Sans"/>
                <a:sym typeface="Work Sans"/>
              </a:rPr>
              <a:t>one that was phished in case a keylogger (malware that can show a cybercriminal what you’re typing) was downloaded to your computer.</a:t>
            </a:r>
            <a:endParaRPr sz="1100" strike="sngStrike">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startAt="3"/>
            </a:pPr>
            <a:r>
              <a:rPr b="1" lang="en" sz="1100">
                <a:solidFill>
                  <a:schemeClr val="dk1"/>
                </a:solidFill>
                <a:latin typeface="Work Sans"/>
                <a:ea typeface="Work Sans"/>
                <a:cs typeface="Work Sans"/>
                <a:sym typeface="Work Sans"/>
              </a:rPr>
              <a:t>Treat yo self: </a:t>
            </a:r>
            <a:r>
              <a:rPr lang="en" sz="1100">
                <a:solidFill>
                  <a:schemeClr val="dk1"/>
                </a:solidFill>
                <a:latin typeface="Work Sans"/>
                <a:ea typeface="Work Sans"/>
                <a:cs typeface="Work Sans"/>
                <a:sym typeface="Work Sans"/>
              </a:rPr>
              <a:t>Having your device or personal information used or modified without your consent is a stressful, upsetting experience. Once you’ve gotten the situation under control and alerted the appropriate team members, indulge in some good old-fashioned self care.</a:t>
            </a:r>
            <a:endParaRPr sz="1100">
              <a:solidFill>
                <a:schemeClr val="dk1"/>
              </a:solidFill>
              <a:latin typeface="Work Sans"/>
              <a:ea typeface="Work Sans"/>
              <a:cs typeface="Work Sans"/>
              <a:sym typeface="Work Sans"/>
            </a:endParaRPr>
          </a:p>
        </p:txBody>
      </p:sp>
      <p:sp>
        <p:nvSpPr>
          <p:cNvPr id="189" name="Google Shape;189;p27"/>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chemeClr val="lt1"/>
                </a:solidFill>
                <a:latin typeface="Work Sans"/>
                <a:ea typeface="Work Sans"/>
                <a:cs typeface="Work Sans"/>
                <a:sym typeface="Work Sans"/>
              </a:rPr>
              <a:t>Email Message (Continued)</a:t>
            </a:r>
            <a:endParaRPr b="1" sz="2300">
              <a:solidFill>
                <a:schemeClr val="lt1"/>
              </a:solidFill>
              <a:latin typeface="Work Sans"/>
              <a:ea typeface="Work Sans"/>
              <a:cs typeface="Work Sans"/>
              <a:sym typeface="Work Sans"/>
            </a:endParaRPr>
          </a:p>
          <a:p>
            <a:pPr indent="0" lvl="0" marL="0" rtl="0" algn="l">
              <a:lnSpc>
                <a:spcPct val="115000"/>
              </a:lnSpc>
              <a:spcBef>
                <a:spcPts val="0"/>
              </a:spcBef>
              <a:spcAft>
                <a:spcPts val="0"/>
              </a:spcAft>
              <a:buNone/>
            </a:pPr>
            <a:r>
              <a:rPr b="1" lang="en" sz="1100">
                <a:solidFill>
                  <a:srgbClr val="FFFFFF"/>
                </a:solidFill>
                <a:latin typeface="Montserrat"/>
                <a:ea typeface="Montserrat"/>
                <a:cs typeface="Montserrat"/>
                <a:sym typeface="Montserrat"/>
              </a:rPr>
              <a:t>Subject:</a:t>
            </a:r>
            <a:r>
              <a:rPr lang="en" sz="1100">
                <a:solidFill>
                  <a:srgbClr val="FFFFFF"/>
                </a:solidFill>
                <a:latin typeface="Montserrat"/>
                <a:ea typeface="Montserrat"/>
                <a:cs typeface="Montserrat"/>
                <a:sym typeface="Montserrat"/>
              </a:rPr>
              <a:t> Hook, Line, and Sinker 🎣</a:t>
            </a:r>
            <a:endParaRPr sz="11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100">
                <a:solidFill>
                  <a:srgbClr val="FFFFFF"/>
                </a:solidFill>
                <a:latin typeface="Montserrat"/>
                <a:ea typeface="Montserrat"/>
                <a:cs typeface="Montserrat"/>
                <a:sym typeface="Montserrat"/>
              </a:rPr>
              <a:t>Preview Text: </a:t>
            </a:r>
            <a:r>
              <a:rPr lang="en" sz="1100">
                <a:solidFill>
                  <a:srgbClr val="FFFFFF"/>
                </a:solidFill>
                <a:latin typeface="Montserrat"/>
                <a:ea typeface="Montserrat"/>
                <a:cs typeface="Montserrat"/>
                <a:sym typeface="Montserrat"/>
              </a:rPr>
              <a:t>What to do if a phisherman reels you in</a:t>
            </a:r>
            <a:endParaRPr sz="1100">
              <a:solidFill>
                <a:srgbClr val="FFFFFF"/>
              </a:solidFill>
              <a:latin typeface="Montserrat"/>
              <a:ea typeface="Montserrat"/>
              <a:cs typeface="Montserrat"/>
              <a:sym typeface="Montserrat"/>
            </a:endParaRPr>
          </a:p>
          <a:p>
            <a:pPr indent="0" lvl="0" marL="0" rtl="0" algn="l">
              <a:lnSpc>
                <a:spcPct val="115000"/>
              </a:lnSpc>
              <a:spcBef>
                <a:spcPts val="0"/>
              </a:spcBef>
              <a:spcAft>
                <a:spcPts val="1000"/>
              </a:spcAft>
              <a:buNone/>
            </a:pPr>
            <a:r>
              <a:t/>
            </a:r>
            <a:endParaRPr b="1" sz="1300">
              <a:solidFill>
                <a:schemeClr val="lt1"/>
              </a:solidFill>
              <a:latin typeface="Work Sans"/>
              <a:ea typeface="Work Sans"/>
              <a:cs typeface="Work Sans"/>
              <a:sym typeface="Work Sans"/>
            </a:endParaRPr>
          </a:p>
        </p:txBody>
      </p:sp>
      <p:pic>
        <p:nvPicPr>
          <p:cNvPr id="190" name="Google Shape;190;p27"/>
          <p:cNvPicPr preferRelativeResize="0"/>
          <p:nvPr/>
        </p:nvPicPr>
        <p:blipFill>
          <a:blip r:embed="rId3">
            <a:alphaModFix/>
          </a:blip>
          <a:stretch>
            <a:fillRect/>
          </a:stretch>
        </p:blipFill>
        <p:spPr>
          <a:xfrm>
            <a:off x="481900" y="500400"/>
            <a:ext cx="1107800" cy="1061125"/>
          </a:xfrm>
          <a:prstGeom prst="rect">
            <a:avLst/>
          </a:prstGeom>
          <a:noFill/>
          <a:ln>
            <a:noFill/>
          </a:ln>
        </p:spPr>
      </p:pic>
      <p:sp>
        <p:nvSpPr>
          <p:cNvPr id="191" name="Google Shape;191;p27"/>
          <p:cNvSpPr txBox="1"/>
          <p:nvPr/>
        </p:nvSpPr>
        <p:spPr>
          <a:xfrm>
            <a:off x="974100" y="5231125"/>
            <a:ext cx="6400800" cy="16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Work Sans"/>
                <a:ea typeface="Work Sans"/>
                <a:cs typeface="Work Sans"/>
                <a:sym typeface="Work Sans"/>
                <a:hlinkClick r:id="rId4"/>
              </a:rPr>
              <a:t>Via Giphy</a:t>
            </a:r>
            <a:endParaRPr sz="900">
              <a:latin typeface="Work Sans"/>
              <a:ea typeface="Work Sans"/>
              <a:cs typeface="Work Sans"/>
              <a:sym typeface="Work Sans"/>
            </a:endParaRPr>
          </a:p>
          <a:p>
            <a:pPr indent="0" lvl="0" marL="0" rtl="0" algn="l">
              <a:spcBef>
                <a:spcPts val="0"/>
              </a:spcBef>
              <a:spcAft>
                <a:spcPts val="0"/>
              </a:spcAft>
              <a:buNone/>
            </a:pPr>
            <a:r>
              <a:t/>
            </a:r>
            <a:endParaRPr sz="900">
              <a:latin typeface="Work Sans"/>
              <a:ea typeface="Work Sans"/>
              <a:cs typeface="Work Sans"/>
              <a:sym typeface="Work Sans"/>
            </a:endParaRPr>
          </a:p>
          <a:p>
            <a:pPr indent="0" lvl="0" marL="0" rtl="0" algn="l">
              <a:lnSpc>
                <a:spcPct val="115000"/>
              </a:lnSpc>
              <a:spcBef>
                <a:spcPts val="0"/>
              </a:spcBef>
              <a:spcAft>
                <a:spcPts val="0"/>
              </a:spcAft>
              <a:buNone/>
            </a:pPr>
            <a:r>
              <a:rPr lang="en" sz="1100">
                <a:solidFill>
                  <a:schemeClr val="dk1"/>
                </a:solidFill>
                <a:latin typeface="Work Sans"/>
                <a:ea typeface="Work Sans"/>
                <a:cs typeface="Work Sans"/>
                <a:sym typeface="Work Sans"/>
              </a:rPr>
              <a:t>Finally, remember that preventative measures are always more effective than countermeasures. Be sure to check out this month’s blog, </a:t>
            </a:r>
            <a:r>
              <a:rPr i="1" lang="en" sz="1100" u="sng">
                <a:solidFill>
                  <a:schemeClr val="hlink"/>
                </a:solidFill>
                <a:latin typeface="Work Sans"/>
                <a:ea typeface="Work Sans"/>
                <a:cs typeface="Work Sans"/>
                <a:sym typeface="Work Sans"/>
                <a:hlinkClick r:id="rId5"/>
              </a:rPr>
              <a:t>Phishing: Staying off the Hook</a:t>
            </a:r>
            <a:r>
              <a:rPr i="1" lang="en" sz="1100">
                <a:solidFill>
                  <a:schemeClr val="dk1"/>
                </a:solidFill>
                <a:latin typeface="Work Sans"/>
                <a:ea typeface="Work Sans"/>
                <a:cs typeface="Work Sans"/>
                <a:sym typeface="Work Sans"/>
              </a:rPr>
              <a:t>, </a:t>
            </a:r>
            <a:r>
              <a:rPr lang="en" sz="1100">
                <a:solidFill>
                  <a:schemeClr val="dk1"/>
                </a:solidFill>
                <a:latin typeface="Work Sans"/>
                <a:ea typeface="Work Sans"/>
                <a:cs typeface="Work Sans"/>
                <a:sym typeface="Work Sans"/>
              </a:rPr>
              <a:t>to learn how you can stay vigilant and prevent phishing attacks before they happen.</a:t>
            </a:r>
            <a:endParaRPr sz="900">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 SIGNATURE }}</a:t>
            </a:r>
            <a:endParaRPr sz="1100">
              <a:solidFill>
                <a:schemeClr val="dk1"/>
              </a:solidFill>
              <a:latin typeface="Work Sans"/>
              <a:ea typeface="Work Sans"/>
              <a:cs typeface="Work Sans"/>
              <a:sym typeface="Work Sans"/>
            </a:endParaRPr>
          </a:p>
        </p:txBody>
      </p:sp>
      <p:pic>
        <p:nvPicPr>
          <p:cNvPr id="192" name="Google Shape;192;p27"/>
          <p:cNvPicPr preferRelativeResize="0"/>
          <p:nvPr/>
        </p:nvPicPr>
        <p:blipFill>
          <a:blip r:embed="rId6">
            <a:alphaModFix/>
          </a:blip>
          <a:stretch>
            <a:fillRect/>
          </a:stretch>
        </p:blipFill>
        <p:spPr>
          <a:xfrm>
            <a:off x="974100" y="3364225"/>
            <a:ext cx="3048000" cy="1866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8"/>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8"/>
          <p:cNvSpPr/>
          <p:nvPr/>
        </p:nvSpPr>
        <p:spPr>
          <a:xfrm>
            <a:off x="397500" y="1702200"/>
            <a:ext cx="6977400" cy="793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txBox="1"/>
          <p:nvPr>
            <p:ph idx="1" type="body"/>
          </p:nvPr>
        </p:nvSpPr>
        <p:spPr>
          <a:xfrm>
            <a:off x="756150" y="1909700"/>
            <a:ext cx="6400800" cy="252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1"/>
                </a:solidFill>
                <a:latin typeface="Work Sans"/>
                <a:ea typeface="Work Sans"/>
                <a:cs typeface="Work Sans"/>
                <a:sym typeface="Work Sans"/>
              </a:rPr>
              <a:t>Blub blub blub. 🐟</a:t>
            </a:r>
            <a:endParaRPr b="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Do you remember back in 2014 when basically every celebrity on the planet had some rather...</a:t>
            </a:r>
            <a:r>
              <a:rPr i="1" lang="en" sz="1100">
                <a:solidFill>
                  <a:schemeClr val="dk1"/>
                </a:solidFill>
                <a:latin typeface="Work Sans"/>
                <a:ea typeface="Work Sans"/>
                <a:cs typeface="Work Sans"/>
                <a:sym typeface="Work Sans"/>
              </a:rPr>
              <a:t>unfortunate </a:t>
            </a:r>
            <a:r>
              <a:rPr lang="en" sz="1100">
                <a:solidFill>
                  <a:schemeClr val="dk1"/>
                </a:solidFill>
                <a:latin typeface="Work Sans"/>
                <a:ea typeface="Work Sans"/>
                <a:cs typeface="Work Sans"/>
                <a:sym typeface="Work Sans"/>
              </a:rPr>
              <a:t>photos leaked from their iCloud accounts? 🙈 Did you know that it wasn’t some kind of action-movie hacker hotshot who got a hold of these photos through brute force? It was a PHISHERMAN! More than 120 different Gmail and iCloud accounts were compromised by a series of successful phishing attacks.</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It really just goes to show you that anyone can fall for a phishing scam - even </a:t>
            </a:r>
            <a:r>
              <a:rPr i="1" lang="en" sz="1100">
                <a:solidFill>
                  <a:schemeClr val="dk1"/>
                </a:solidFill>
                <a:latin typeface="Work Sans"/>
                <a:ea typeface="Work Sans"/>
                <a:cs typeface="Work Sans"/>
                <a:sym typeface="Work Sans"/>
              </a:rPr>
              <a:t>Rihanna</a:t>
            </a:r>
            <a:r>
              <a:rPr lang="en" sz="1100">
                <a:solidFill>
                  <a:schemeClr val="dk1"/>
                </a:solidFill>
                <a:latin typeface="Work Sans"/>
                <a:ea typeface="Work Sans"/>
                <a:cs typeface="Work Sans"/>
                <a:sym typeface="Work Sans"/>
              </a:rPr>
              <a:t>! At the end of this month you’ll be a phish-spotting pro, but if you </a:t>
            </a:r>
            <a:r>
              <a:rPr i="1" lang="en" sz="1100">
                <a:solidFill>
                  <a:schemeClr val="dk1"/>
                </a:solidFill>
                <a:latin typeface="Work Sans"/>
                <a:ea typeface="Work Sans"/>
                <a:cs typeface="Work Sans"/>
                <a:sym typeface="Work Sans"/>
              </a:rPr>
              <a:t>do</a:t>
            </a:r>
            <a:r>
              <a:rPr lang="en" sz="1100">
                <a:solidFill>
                  <a:schemeClr val="dk1"/>
                </a:solidFill>
                <a:latin typeface="Work Sans"/>
                <a:ea typeface="Work Sans"/>
                <a:cs typeface="Work Sans"/>
                <a:sym typeface="Work Sans"/>
              </a:rPr>
              <a:t> get caught on the hook, be sure to let </a:t>
            </a:r>
            <a:r>
              <a:rPr b="1" lang="en" sz="1100">
                <a:solidFill>
                  <a:schemeClr val="dk1"/>
                </a:solidFill>
                <a:latin typeface="Work Sans"/>
                <a:ea typeface="Work Sans"/>
                <a:cs typeface="Work Sans"/>
                <a:sym typeface="Work Sans"/>
              </a:rPr>
              <a:t>{{ the IT department or tag a specific employee(s) }} </a:t>
            </a:r>
            <a:r>
              <a:rPr lang="en" sz="1100">
                <a:solidFill>
                  <a:schemeClr val="dk1"/>
                </a:solidFill>
                <a:latin typeface="Work Sans"/>
                <a:ea typeface="Work Sans"/>
                <a:cs typeface="Work Sans"/>
                <a:sym typeface="Work Sans"/>
              </a:rPr>
              <a:t>know what happened. Accidents happen and cyber criminals use these tactics because they work. Rihanna is still a queen and so are you.</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p:txBody>
      </p:sp>
      <p:sp>
        <p:nvSpPr>
          <p:cNvPr id="200" name="Google Shape;200;p28"/>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rgbClr val="FFFFFF"/>
                </a:solidFill>
                <a:latin typeface="Work Sans"/>
                <a:ea typeface="Work Sans"/>
                <a:cs typeface="Work Sans"/>
                <a:sym typeface="Work Sans"/>
              </a:rPr>
              <a:t>Chat Message</a:t>
            </a:r>
            <a:endParaRPr sz="1500">
              <a:solidFill>
                <a:srgbClr val="FFFFFF"/>
              </a:solidFill>
            </a:endParaRPr>
          </a:p>
        </p:txBody>
      </p:sp>
      <p:pic>
        <p:nvPicPr>
          <p:cNvPr id="201" name="Google Shape;201;p28"/>
          <p:cNvPicPr preferRelativeResize="0"/>
          <p:nvPr/>
        </p:nvPicPr>
        <p:blipFill rotWithShape="1">
          <a:blip r:embed="rId3">
            <a:alphaModFix/>
          </a:blip>
          <a:srcRect b="1028" l="0" r="0" t="1038"/>
          <a:stretch/>
        </p:blipFill>
        <p:spPr>
          <a:xfrm>
            <a:off x="481900" y="500400"/>
            <a:ext cx="1107800" cy="1061125"/>
          </a:xfrm>
          <a:prstGeom prst="rect">
            <a:avLst/>
          </a:prstGeom>
          <a:noFill/>
          <a:ln>
            <a:noFill/>
          </a:ln>
        </p:spPr>
      </p:pic>
      <p:pic>
        <p:nvPicPr>
          <p:cNvPr id="202" name="Google Shape;202;p28"/>
          <p:cNvPicPr preferRelativeResize="0"/>
          <p:nvPr/>
        </p:nvPicPr>
        <p:blipFill>
          <a:blip r:embed="rId4">
            <a:alphaModFix/>
          </a:blip>
          <a:stretch>
            <a:fillRect/>
          </a:stretch>
        </p:blipFill>
        <p:spPr>
          <a:xfrm>
            <a:off x="854725" y="4531288"/>
            <a:ext cx="4762500" cy="2028825"/>
          </a:xfrm>
          <a:prstGeom prst="rect">
            <a:avLst/>
          </a:prstGeom>
          <a:noFill/>
          <a:ln>
            <a:noFill/>
          </a:ln>
        </p:spPr>
      </p:pic>
      <p:sp>
        <p:nvSpPr>
          <p:cNvPr id="203" name="Google Shape;203;p28"/>
          <p:cNvSpPr txBox="1"/>
          <p:nvPr/>
        </p:nvSpPr>
        <p:spPr>
          <a:xfrm>
            <a:off x="854725" y="6661725"/>
            <a:ext cx="4868100" cy="6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Work Sans"/>
                <a:ea typeface="Work Sans"/>
                <a:cs typeface="Work Sans"/>
                <a:sym typeface="Work Sans"/>
                <a:hlinkClick r:id="rId5"/>
              </a:rPr>
              <a:t>Via Giphy</a:t>
            </a:r>
            <a:endParaRPr sz="900">
              <a:latin typeface="Work Sans"/>
              <a:ea typeface="Work Sans"/>
              <a:cs typeface="Work Sans"/>
              <a:sym typeface="Work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29"/>
          <p:cNvSpPr txBox="1"/>
          <p:nvPr>
            <p:ph type="title"/>
          </p:nvPr>
        </p:nvSpPr>
        <p:spPr>
          <a:xfrm>
            <a:off x="264895" y="4387196"/>
            <a:ext cx="72426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rgbClr val="00D5B3"/>
                </a:solidFill>
                <a:latin typeface="Work Sans"/>
                <a:ea typeface="Work Sans"/>
                <a:cs typeface="Work Sans"/>
                <a:sym typeface="Work Sans"/>
              </a:rPr>
              <a:t>WEEK 4</a:t>
            </a:r>
            <a:endParaRPr b="1" sz="6400">
              <a:solidFill>
                <a:srgbClr val="00D5B3"/>
              </a:solidFill>
              <a:latin typeface="Work Sans"/>
              <a:ea typeface="Work Sans"/>
              <a:cs typeface="Work Sans"/>
              <a:sym typeface="Work Sans"/>
            </a:endParaRPr>
          </a:p>
        </p:txBody>
      </p:sp>
      <p:pic>
        <p:nvPicPr>
          <p:cNvPr id="209" name="Google Shape;209;p29"/>
          <p:cNvPicPr preferRelativeResize="0"/>
          <p:nvPr/>
        </p:nvPicPr>
        <p:blipFill>
          <a:blip r:embed="rId4">
            <a:alphaModFix/>
          </a:blip>
          <a:stretch>
            <a:fillRect/>
          </a:stretch>
        </p:blipFill>
        <p:spPr>
          <a:xfrm>
            <a:off x="3340775" y="3418226"/>
            <a:ext cx="809175" cy="809175"/>
          </a:xfrm>
          <a:prstGeom prst="rect">
            <a:avLst/>
          </a:prstGeom>
          <a:noFill/>
          <a:ln>
            <a:noFill/>
          </a:ln>
        </p:spPr>
      </p:pic>
      <p:sp>
        <p:nvSpPr>
          <p:cNvPr id="210" name="Google Shape;210;p29"/>
          <p:cNvSpPr txBox="1"/>
          <p:nvPr>
            <p:ph type="title"/>
          </p:nvPr>
        </p:nvSpPr>
        <p:spPr>
          <a:xfrm>
            <a:off x="264895" y="5507096"/>
            <a:ext cx="72426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Work Sans"/>
                <a:ea typeface="Work Sans"/>
                <a:cs typeface="Work Sans"/>
                <a:sym typeface="Work Sans"/>
              </a:rPr>
              <a:t>March</a:t>
            </a:r>
            <a:r>
              <a:rPr b="1" lang="en" sz="2400">
                <a:solidFill>
                  <a:srgbClr val="FFFFFF"/>
                </a:solidFill>
                <a:latin typeface="Work Sans"/>
                <a:ea typeface="Work Sans"/>
                <a:cs typeface="Work Sans"/>
                <a:sym typeface="Work Sans"/>
              </a:rPr>
              <a:t> 22nd - 26th</a:t>
            </a:r>
            <a:endParaRPr b="1" sz="2400">
              <a:solidFill>
                <a:srgbClr val="FFFFFF"/>
              </a:solidFill>
              <a:latin typeface="Work Sans"/>
              <a:ea typeface="Work Sans"/>
              <a:cs typeface="Work Sans"/>
              <a:sym typeface="Work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0"/>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0"/>
          <p:cNvSpPr/>
          <p:nvPr/>
        </p:nvSpPr>
        <p:spPr>
          <a:xfrm>
            <a:off x="397500" y="1702200"/>
            <a:ext cx="6977400" cy="79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0"/>
          <p:cNvSpPr txBox="1"/>
          <p:nvPr>
            <p:ph idx="1" type="body"/>
          </p:nvPr>
        </p:nvSpPr>
        <p:spPr>
          <a:xfrm>
            <a:off x="756150" y="1909699"/>
            <a:ext cx="64008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Work Sans"/>
                <a:ea typeface="Work Sans"/>
                <a:cs typeface="Work Sans"/>
                <a:sym typeface="Work Sans"/>
              </a:rPr>
              <a:t>Hey </a:t>
            </a:r>
            <a:r>
              <a:rPr b="1" lang="en" sz="1100">
                <a:solidFill>
                  <a:schemeClr val="dk1"/>
                </a:solidFill>
                <a:latin typeface="Work Sans"/>
                <a:ea typeface="Work Sans"/>
                <a:cs typeface="Work Sans"/>
                <a:sym typeface="Work Sans"/>
              </a:rPr>
              <a:t>{{ FIRST NAME }}</a:t>
            </a:r>
            <a:r>
              <a:rPr lang="en" sz="1100">
                <a:solidFill>
                  <a:schemeClr val="dk1"/>
                </a:solidFill>
                <a:latin typeface="Work Sans"/>
                <a:ea typeface="Work Sans"/>
                <a:cs typeface="Work Sans"/>
                <a:sym typeface="Work Sans"/>
              </a:rPr>
              <a:t>!</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We’re coming to the end of the month, which means our crash course on phishing is also coming to an end (and just in time too, ‘cause I’m running out of fish puns).</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p:txBody>
      </p:sp>
      <p:sp>
        <p:nvSpPr>
          <p:cNvPr id="218" name="Google Shape;218;p30"/>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rgbClr val="FFFFFF"/>
                </a:solidFill>
                <a:latin typeface="Work Sans"/>
                <a:ea typeface="Work Sans"/>
                <a:cs typeface="Work Sans"/>
                <a:sym typeface="Work Sans"/>
              </a:rPr>
              <a:t>Email Message</a:t>
            </a:r>
            <a:endParaRPr b="1" sz="2300">
              <a:solidFill>
                <a:srgbClr val="FFFFFF"/>
              </a:solidFill>
              <a:latin typeface="Work Sans"/>
              <a:ea typeface="Work Sans"/>
              <a:cs typeface="Work Sans"/>
              <a:sym typeface="Work Sans"/>
            </a:endParaRPr>
          </a:p>
          <a:p>
            <a:pPr indent="0" lvl="0" marL="0" rtl="0" algn="l">
              <a:lnSpc>
                <a:spcPct val="115000"/>
              </a:lnSpc>
              <a:spcBef>
                <a:spcPts val="0"/>
              </a:spcBef>
              <a:spcAft>
                <a:spcPts val="0"/>
              </a:spcAft>
              <a:buNone/>
            </a:pPr>
            <a:r>
              <a:rPr b="1" lang="en" sz="1100">
                <a:solidFill>
                  <a:srgbClr val="FFFFFF"/>
                </a:solidFill>
                <a:latin typeface="Work Sans"/>
                <a:ea typeface="Work Sans"/>
                <a:cs typeface="Work Sans"/>
                <a:sym typeface="Work Sans"/>
              </a:rPr>
              <a:t>Subject: </a:t>
            </a:r>
            <a:r>
              <a:rPr lang="en" sz="1100">
                <a:solidFill>
                  <a:srgbClr val="FFFFFF"/>
                </a:solidFill>
                <a:latin typeface="Work Sans"/>
                <a:ea typeface="Work Sans"/>
                <a:cs typeface="Work Sans"/>
                <a:sym typeface="Work Sans"/>
              </a:rPr>
              <a:t>Trust me, I’m a proFISH-ional. 🐠 Eh? Eh?</a:t>
            </a:r>
            <a:endParaRPr sz="1100">
              <a:solidFill>
                <a:srgbClr val="FFFFFF"/>
              </a:solidFill>
              <a:latin typeface="Work Sans"/>
              <a:ea typeface="Work Sans"/>
              <a:cs typeface="Work Sans"/>
              <a:sym typeface="Work Sans"/>
            </a:endParaRPr>
          </a:p>
          <a:p>
            <a:pPr indent="0" lvl="0" marL="0" rtl="0" algn="l">
              <a:lnSpc>
                <a:spcPct val="115000"/>
              </a:lnSpc>
              <a:spcBef>
                <a:spcPts val="0"/>
              </a:spcBef>
              <a:spcAft>
                <a:spcPts val="0"/>
              </a:spcAft>
              <a:buNone/>
            </a:pPr>
            <a:r>
              <a:rPr b="1" lang="en" sz="1100">
                <a:solidFill>
                  <a:srgbClr val="FFFFFF"/>
                </a:solidFill>
                <a:latin typeface="Work Sans"/>
                <a:ea typeface="Work Sans"/>
                <a:cs typeface="Work Sans"/>
                <a:sym typeface="Work Sans"/>
              </a:rPr>
              <a:t>Preview Text: </a:t>
            </a:r>
            <a:r>
              <a:rPr lang="en" sz="1100">
                <a:solidFill>
                  <a:srgbClr val="FFFFFF"/>
                </a:solidFill>
                <a:latin typeface="Work Sans"/>
                <a:ea typeface="Work Sans"/>
                <a:cs typeface="Work Sans"/>
                <a:sym typeface="Work Sans"/>
              </a:rPr>
              <a:t>Phun phacts about phishing. Also a quick recap.</a:t>
            </a:r>
            <a:endParaRPr b="1" sz="1300">
              <a:solidFill>
                <a:srgbClr val="FFFFFF"/>
              </a:solidFill>
              <a:latin typeface="Work Sans"/>
              <a:ea typeface="Work Sans"/>
              <a:cs typeface="Work Sans"/>
              <a:sym typeface="Work Sans"/>
            </a:endParaRPr>
          </a:p>
        </p:txBody>
      </p:sp>
      <p:pic>
        <p:nvPicPr>
          <p:cNvPr id="219" name="Google Shape;219;p30"/>
          <p:cNvPicPr preferRelativeResize="0"/>
          <p:nvPr/>
        </p:nvPicPr>
        <p:blipFill>
          <a:blip r:embed="rId3">
            <a:alphaModFix/>
          </a:blip>
          <a:stretch>
            <a:fillRect/>
          </a:stretch>
        </p:blipFill>
        <p:spPr>
          <a:xfrm>
            <a:off x="481900" y="500400"/>
            <a:ext cx="1107800" cy="1061125"/>
          </a:xfrm>
          <a:prstGeom prst="rect">
            <a:avLst/>
          </a:prstGeom>
          <a:noFill/>
          <a:ln>
            <a:noFill/>
          </a:ln>
        </p:spPr>
      </p:pic>
      <p:sp>
        <p:nvSpPr>
          <p:cNvPr id="220" name="Google Shape;220;p30"/>
          <p:cNvSpPr txBox="1"/>
          <p:nvPr>
            <p:ph idx="1" type="body"/>
          </p:nvPr>
        </p:nvSpPr>
        <p:spPr>
          <a:xfrm>
            <a:off x="685800" y="5201950"/>
            <a:ext cx="6400800" cy="465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Work Sans"/>
                <a:ea typeface="Work Sans"/>
                <a:cs typeface="Work Sans"/>
                <a:sym typeface="Work Sans"/>
                <a:hlinkClick r:id="rId4"/>
              </a:rPr>
              <a:t>Via Giphy</a:t>
            </a:r>
            <a:endParaRPr sz="900">
              <a:solidFill>
                <a:schemeClr val="dk1"/>
              </a:solidFill>
              <a:latin typeface="Work Sans"/>
              <a:ea typeface="Work Sans"/>
              <a:cs typeface="Work Sans"/>
              <a:sym typeface="Work Sans"/>
            </a:endParaRPr>
          </a:p>
          <a:p>
            <a:pPr indent="0" lvl="0" marL="0" rtl="0" algn="l">
              <a:spcBef>
                <a:spcPts val="100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Boy howdy did we learn a lot about phishing this month. It’s funny how there can be so much you don’t know about a phenomenon you’ve already experienced for decades. Can I share with you a few of the most interesting facts I learned about phishing this month that could help keep you safe? ….Did you just say no? Well too stinkin’ bad, I’m gonna do it anyway.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a:pPr>
            <a:r>
              <a:rPr b="1" lang="en" sz="1100">
                <a:solidFill>
                  <a:schemeClr val="dk1"/>
                </a:solidFill>
                <a:latin typeface="Work Sans"/>
                <a:ea typeface="Work Sans"/>
                <a:cs typeface="Work Sans"/>
                <a:sym typeface="Work Sans"/>
              </a:rPr>
              <a:t>Apple, Google, Amazon, eBay, and Paypal are some of the most common companies for phishers to spoof. </a:t>
            </a:r>
            <a:r>
              <a:rPr lang="en" sz="1100">
                <a:solidFill>
                  <a:schemeClr val="dk1"/>
                </a:solidFill>
                <a:latin typeface="Work Sans"/>
                <a:ea typeface="Work Sans"/>
                <a:cs typeface="Work Sans"/>
                <a:sym typeface="Work Sans"/>
              </a:rPr>
              <a:t>Be a little extra cautious of emails from these organizations. There are also organizations that become popular seasonally, such as the IRS in the United States. Be sure to double-check senders’ emails, not just their names - on mobile, press and hold the sender’s name to display their email!</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a:pPr>
            <a:r>
              <a:rPr b="1" lang="en" sz="1100">
                <a:solidFill>
                  <a:schemeClr val="dk1"/>
                </a:solidFill>
                <a:latin typeface="Work Sans"/>
                <a:ea typeface="Work Sans"/>
                <a:cs typeface="Work Sans"/>
                <a:sym typeface="Work Sans"/>
              </a:rPr>
              <a:t>In 2020, Google estimated that it blocked 18 million scam emails related to COVID-19...A DAY. 🤢 </a:t>
            </a:r>
            <a:r>
              <a:rPr lang="en" sz="1100">
                <a:solidFill>
                  <a:schemeClr val="dk1"/>
                </a:solidFill>
                <a:latin typeface="Work Sans"/>
                <a:ea typeface="Work Sans"/>
                <a:cs typeface="Work Sans"/>
                <a:sym typeface="Work Sans"/>
              </a:rPr>
              <a:t>In fact, COVID-19 is going down in history as the most popular subject for phishing scams in history. Cyber criminals love to capitalize on world events and trending topics, so be on guard with emails that seem a little too timely.</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AutoNum type="arabicPeriod"/>
            </a:pPr>
            <a:r>
              <a:rPr b="1" lang="en" sz="1100">
                <a:solidFill>
                  <a:schemeClr val="dk1"/>
                </a:solidFill>
                <a:latin typeface="Work Sans"/>
                <a:ea typeface="Work Sans"/>
                <a:cs typeface="Work Sans"/>
                <a:sym typeface="Work Sans"/>
              </a:rPr>
              <a:t>Cyber experts say more than half of malicious attachments are Microsoft Office files. </a:t>
            </a:r>
            <a:r>
              <a:rPr lang="en" sz="1100">
                <a:solidFill>
                  <a:schemeClr val="dk1"/>
                </a:solidFill>
                <a:latin typeface="Work Sans"/>
                <a:ea typeface="Work Sans"/>
                <a:cs typeface="Work Sans"/>
                <a:sym typeface="Work Sans"/>
              </a:rPr>
              <a:t>This is why it’s so important to never click “enable macros” or “enable content” on files you’ve downloaded from an email, unless you were expecting the file or verify the sender’s identity!</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Remember that phishing in the #1 way that cyber criminals target us. Be sure to:</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p:txBody>
      </p:sp>
      <p:pic>
        <p:nvPicPr>
          <p:cNvPr id="221" name="Google Shape;221;p30"/>
          <p:cNvPicPr preferRelativeResize="0"/>
          <p:nvPr/>
        </p:nvPicPr>
        <p:blipFill>
          <a:blip r:embed="rId5">
            <a:alphaModFix/>
          </a:blip>
          <a:stretch>
            <a:fillRect/>
          </a:stretch>
        </p:blipFill>
        <p:spPr>
          <a:xfrm>
            <a:off x="756150" y="2969300"/>
            <a:ext cx="2976875" cy="2232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1"/>
          <p:cNvSpPr/>
          <p:nvPr/>
        </p:nvSpPr>
        <p:spPr>
          <a:xfrm>
            <a:off x="397500" y="1702200"/>
            <a:ext cx="6977400" cy="79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1"/>
          <p:cNvSpPr txBox="1"/>
          <p:nvPr>
            <p:ph idx="1" type="body"/>
          </p:nvPr>
        </p:nvSpPr>
        <p:spPr>
          <a:xfrm>
            <a:off x="756150" y="1909699"/>
            <a:ext cx="6400800" cy="1494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Double check the destination of every link before clicking. On a computer, hover over a link to check; if you’re on mobile, press and hold the link.</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Authenticate the identity of the sender of any sensitive or suspicious email</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Refrain from downloading attachments you were not expecting</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Be wary of emails pushing a sense of urgency</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Report suspicious emails</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And finally, trust your gut! If something doesn’t feel right, it probably isn’t</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i="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i="1" lang="en" sz="1100">
                <a:solidFill>
                  <a:schemeClr val="dk1"/>
                </a:solidFill>
                <a:latin typeface="Work Sans"/>
                <a:ea typeface="Work Sans"/>
                <a:cs typeface="Work Sans"/>
                <a:sym typeface="Work Sans"/>
              </a:rPr>
              <a:t>If you do get phished,</a:t>
            </a:r>
            <a:r>
              <a:rPr lang="en" sz="1100">
                <a:solidFill>
                  <a:schemeClr val="dk1"/>
                </a:solidFill>
                <a:latin typeface="Work Sans"/>
                <a:ea typeface="Work Sans"/>
                <a:cs typeface="Work Sans"/>
                <a:sym typeface="Work Sans"/>
              </a:rPr>
              <a:t> change any compromised passwords from another device, and contact IT at </a:t>
            </a:r>
            <a:r>
              <a:rPr b="1" lang="en" sz="1100">
                <a:solidFill>
                  <a:schemeClr val="dk1"/>
                </a:solidFill>
                <a:latin typeface="Work Sans"/>
                <a:ea typeface="Work Sans"/>
                <a:cs typeface="Work Sans"/>
                <a:sym typeface="Work Sans"/>
              </a:rPr>
              <a:t>{{ EMAIL OR PHONE NUMBER }}</a:t>
            </a:r>
            <a:r>
              <a:rPr lang="en" sz="1100">
                <a:solidFill>
                  <a:schemeClr val="dk1"/>
                </a:solidFill>
                <a:latin typeface="Work Sans"/>
                <a:ea typeface="Work Sans"/>
                <a:cs typeface="Work Sans"/>
                <a:sym typeface="Work Sans"/>
              </a:rPr>
              <a:t>. When </a:t>
            </a:r>
            <a:r>
              <a:rPr lang="en" sz="1100" strike="sngStrike">
                <a:solidFill>
                  <a:schemeClr val="dk1"/>
                </a:solidFill>
                <a:latin typeface="Work Sans"/>
                <a:ea typeface="Work Sans"/>
                <a:cs typeface="Work Sans"/>
                <a:sym typeface="Work Sans"/>
              </a:rPr>
              <a:t>life</a:t>
            </a:r>
            <a:r>
              <a:rPr lang="en" sz="1100">
                <a:solidFill>
                  <a:schemeClr val="dk1"/>
                </a:solidFill>
                <a:latin typeface="Work Sans"/>
                <a:ea typeface="Work Sans"/>
                <a:cs typeface="Work Sans"/>
                <a:sym typeface="Work Sans"/>
              </a:rPr>
              <a:t> cyber criminals get you down, you know what you gotta do?</a:t>
            </a:r>
            <a:endParaRPr i="1" sz="1100">
              <a:solidFill>
                <a:schemeClr val="dk1"/>
              </a:solidFill>
              <a:latin typeface="Work Sans"/>
              <a:ea typeface="Work Sans"/>
              <a:cs typeface="Work Sans"/>
              <a:sym typeface="Work Sans"/>
            </a:endParaRPr>
          </a:p>
        </p:txBody>
      </p:sp>
      <p:sp>
        <p:nvSpPr>
          <p:cNvPr id="229" name="Google Shape;229;p31"/>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rgbClr val="FFFFFF"/>
                </a:solidFill>
                <a:latin typeface="Work Sans"/>
                <a:ea typeface="Work Sans"/>
                <a:cs typeface="Work Sans"/>
                <a:sym typeface="Work Sans"/>
              </a:rPr>
              <a:t>Email Message (Continued)</a:t>
            </a:r>
            <a:endParaRPr b="1" sz="2300">
              <a:solidFill>
                <a:srgbClr val="FFFFFF"/>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100">
                <a:solidFill>
                  <a:srgbClr val="FFFFFF"/>
                </a:solidFill>
                <a:latin typeface="Work Sans"/>
                <a:ea typeface="Work Sans"/>
                <a:cs typeface="Work Sans"/>
                <a:sym typeface="Work Sans"/>
              </a:rPr>
              <a:t>Subject: </a:t>
            </a:r>
            <a:r>
              <a:rPr lang="en" sz="1100">
                <a:solidFill>
                  <a:srgbClr val="FFFFFF"/>
                </a:solidFill>
                <a:latin typeface="Work Sans"/>
                <a:ea typeface="Work Sans"/>
                <a:cs typeface="Work Sans"/>
                <a:sym typeface="Work Sans"/>
              </a:rPr>
              <a:t>Trust me, I’m a proFISH-ional. 🐠 Eh? Eh?</a:t>
            </a:r>
            <a:endParaRPr sz="1100">
              <a:solidFill>
                <a:srgbClr val="FFFFFF"/>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100">
                <a:solidFill>
                  <a:srgbClr val="FFFFFF"/>
                </a:solidFill>
                <a:latin typeface="Work Sans"/>
                <a:ea typeface="Work Sans"/>
                <a:cs typeface="Work Sans"/>
                <a:sym typeface="Work Sans"/>
              </a:rPr>
              <a:t>Preview Text: </a:t>
            </a:r>
            <a:r>
              <a:rPr lang="en" sz="1100">
                <a:solidFill>
                  <a:srgbClr val="FFFFFF"/>
                </a:solidFill>
                <a:latin typeface="Work Sans"/>
                <a:ea typeface="Work Sans"/>
                <a:cs typeface="Work Sans"/>
                <a:sym typeface="Work Sans"/>
              </a:rPr>
              <a:t>Phun phacts about phishing. Also a quick recap.</a:t>
            </a:r>
            <a:endParaRPr b="1" sz="1300">
              <a:solidFill>
                <a:srgbClr val="FFFFFF"/>
              </a:solidFill>
              <a:latin typeface="Work Sans"/>
              <a:ea typeface="Work Sans"/>
              <a:cs typeface="Work Sans"/>
              <a:sym typeface="Work Sans"/>
            </a:endParaRPr>
          </a:p>
        </p:txBody>
      </p:sp>
      <p:pic>
        <p:nvPicPr>
          <p:cNvPr id="230" name="Google Shape;230;p31"/>
          <p:cNvPicPr preferRelativeResize="0"/>
          <p:nvPr/>
        </p:nvPicPr>
        <p:blipFill>
          <a:blip r:embed="rId3">
            <a:alphaModFix/>
          </a:blip>
          <a:stretch>
            <a:fillRect/>
          </a:stretch>
        </p:blipFill>
        <p:spPr>
          <a:xfrm>
            <a:off x="481900" y="500400"/>
            <a:ext cx="1107800" cy="1061125"/>
          </a:xfrm>
          <a:prstGeom prst="rect">
            <a:avLst/>
          </a:prstGeom>
          <a:noFill/>
          <a:ln>
            <a:noFill/>
          </a:ln>
        </p:spPr>
      </p:pic>
      <p:sp>
        <p:nvSpPr>
          <p:cNvPr id="231" name="Google Shape;231;p31"/>
          <p:cNvSpPr txBox="1"/>
          <p:nvPr>
            <p:ph idx="1" type="body"/>
          </p:nvPr>
        </p:nvSpPr>
        <p:spPr>
          <a:xfrm>
            <a:off x="685800" y="6340475"/>
            <a:ext cx="6400800" cy="229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Work Sans"/>
                <a:ea typeface="Work Sans"/>
                <a:cs typeface="Work Sans"/>
                <a:sym typeface="Work Sans"/>
                <a:hlinkClick r:id="rId4"/>
              </a:rPr>
              <a:t>Via Giphy</a:t>
            </a:r>
            <a:endParaRPr sz="900">
              <a:solidFill>
                <a:schemeClr val="dk1"/>
              </a:solidFill>
              <a:latin typeface="Work Sans"/>
              <a:ea typeface="Work Sans"/>
              <a:cs typeface="Work Sans"/>
              <a:sym typeface="Work Sans"/>
            </a:endParaRPr>
          </a:p>
          <a:p>
            <a:pPr indent="0" lvl="0" marL="0" rtl="0" algn="l">
              <a:spcBef>
                <a:spcPts val="100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If you still haven’t taken 2 minutes to read over this month’s blog, </a:t>
            </a:r>
            <a:r>
              <a:rPr i="1" lang="en" sz="1100" u="sng">
                <a:solidFill>
                  <a:schemeClr val="hlink"/>
                </a:solidFill>
                <a:latin typeface="Work Sans"/>
                <a:ea typeface="Work Sans"/>
                <a:cs typeface="Work Sans"/>
                <a:sym typeface="Work Sans"/>
                <a:hlinkClick r:id="rId5"/>
              </a:rPr>
              <a:t>Phishing: Staying off the Hook</a:t>
            </a:r>
            <a:r>
              <a:rPr i="1" lang="en" sz="1100">
                <a:solidFill>
                  <a:schemeClr val="dk1"/>
                </a:solidFill>
                <a:latin typeface="Work Sans"/>
                <a:ea typeface="Work Sans"/>
                <a:cs typeface="Work Sans"/>
                <a:sym typeface="Work Sans"/>
              </a:rPr>
              <a:t>, </a:t>
            </a:r>
            <a:r>
              <a:rPr lang="en" sz="1100">
                <a:solidFill>
                  <a:schemeClr val="dk1"/>
                </a:solidFill>
                <a:latin typeface="Work Sans"/>
                <a:ea typeface="Work Sans"/>
                <a:cs typeface="Work Sans"/>
                <a:sym typeface="Work Sans"/>
              </a:rPr>
              <a:t>be sure to do so! It contains the knowledge you need to protect our organization - and yourself! - from the #1 most common cyber threat we face - phishing.</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Work Sans"/>
              <a:ea typeface="Work Sans"/>
              <a:cs typeface="Work Sans"/>
              <a:sym typeface="Work Sans"/>
            </a:endParaRPr>
          </a:p>
          <a:p>
            <a:pPr indent="0" lvl="0" marL="0" rtl="0" algn="l">
              <a:spcBef>
                <a:spcPts val="0"/>
              </a:spcBef>
              <a:spcAft>
                <a:spcPts val="0"/>
              </a:spcAft>
              <a:buNone/>
            </a:pPr>
            <a:r>
              <a:rPr b="1" lang="en" sz="1100">
                <a:solidFill>
                  <a:schemeClr val="dk1"/>
                </a:solidFill>
                <a:latin typeface="Work Sans"/>
                <a:ea typeface="Work Sans"/>
                <a:cs typeface="Work Sans"/>
                <a:sym typeface="Work Sans"/>
              </a:rPr>
              <a:t>{{ SIGNATURE }}</a:t>
            </a:r>
            <a:endParaRPr sz="1100">
              <a:solidFill>
                <a:schemeClr val="dk1"/>
              </a:solidFill>
              <a:latin typeface="Work Sans"/>
              <a:ea typeface="Work Sans"/>
              <a:cs typeface="Work Sans"/>
              <a:sym typeface="Work Sans"/>
            </a:endParaRPr>
          </a:p>
        </p:txBody>
      </p:sp>
      <p:pic>
        <p:nvPicPr>
          <p:cNvPr id="232" name="Google Shape;232;p31"/>
          <p:cNvPicPr preferRelativeResize="0"/>
          <p:nvPr/>
        </p:nvPicPr>
        <p:blipFill>
          <a:blip r:embed="rId6">
            <a:alphaModFix/>
          </a:blip>
          <a:stretch>
            <a:fillRect/>
          </a:stretch>
        </p:blipFill>
        <p:spPr>
          <a:xfrm>
            <a:off x="756150" y="4530725"/>
            <a:ext cx="4762500" cy="1809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64057" l="0" r="0" t="16502"/>
          <a:stretch/>
        </p:blipFill>
        <p:spPr>
          <a:xfrm>
            <a:off x="0" y="0"/>
            <a:ext cx="7772400" cy="1955399"/>
          </a:xfrm>
          <a:prstGeom prst="rect">
            <a:avLst/>
          </a:prstGeom>
          <a:noFill/>
          <a:ln>
            <a:noFill/>
          </a:ln>
        </p:spPr>
      </p:pic>
      <p:sp>
        <p:nvSpPr>
          <p:cNvPr id="64" name="Google Shape;64;p14"/>
          <p:cNvSpPr txBox="1"/>
          <p:nvPr>
            <p:ph type="title"/>
          </p:nvPr>
        </p:nvSpPr>
        <p:spPr>
          <a:xfrm>
            <a:off x="1702200" y="508300"/>
            <a:ext cx="5920200" cy="119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600">
                <a:solidFill>
                  <a:schemeClr val="lt1"/>
                </a:solidFill>
                <a:latin typeface="Work Sans"/>
                <a:ea typeface="Work Sans"/>
                <a:cs typeface="Work Sans"/>
                <a:sym typeface="Work Sans"/>
              </a:rPr>
              <a:t>Welcome Message for </a:t>
            </a:r>
            <a:endParaRPr b="1" sz="2600">
              <a:solidFill>
                <a:schemeClr val="lt1"/>
              </a:solidFill>
              <a:latin typeface="Work Sans"/>
              <a:ea typeface="Work Sans"/>
              <a:cs typeface="Work Sans"/>
              <a:sym typeface="Work Sans"/>
            </a:endParaRPr>
          </a:p>
          <a:p>
            <a:pPr indent="0" lvl="0" marL="0" rtl="0" algn="l">
              <a:lnSpc>
                <a:spcPct val="100000"/>
              </a:lnSpc>
              <a:spcBef>
                <a:spcPts val="0"/>
              </a:spcBef>
              <a:spcAft>
                <a:spcPts val="0"/>
              </a:spcAft>
              <a:buNone/>
            </a:pPr>
            <a:r>
              <a:rPr b="1" lang="en" sz="2600">
                <a:solidFill>
                  <a:schemeClr val="lt1"/>
                </a:solidFill>
                <a:latin typeface="Work Sans"/>
                <a:ea typeface="Work Sans"/>
                <a:cs typeface="Work Sans"/>
                <a:sym typeface="Work Sans"/>
              </a:rPr>
              <a:t>Program Owners </a:t>
            </a:r>
            <a:endParaRPr sz="3000">
              <a:solidFill>
                <a:schemeClr val="lt1"/>
              </a:solidFill>
            </a:endParaRPr>
          </a:p>
        </p:txBody>
      </p:sp>
      <p:sp>
        <p:nvSpPr>
          <p:cNvPr id="65" name="Google Shape;65;p14"/>
          <p:cNvSpPr txBox="1"/>
          <p:nvPr>
            <p:ph idx="1" type="body"/>
          </p:nvPr>
        </p:nvSpPr>
        <p:spPr>
          <a:xfrm>
            <a:off x="383400" y="2106619"/>
            <a:ext cx="7005600" cy="20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Hi </a:t>
            </a:r>
            <a:r>
              <a:rPr b="1" lang="en" sz="1100">
                <a:solidFill>
                  <a:schemeClr val="dk1"/>
                </a:solidFill>
                <a:latin typeface="Work Sans"/>
                <a:ea typeface="Work Sans"/>
                <a:cs typeface="Work Sans"/>
                <a:sym typeface="Work Sans"/>
              </a:rPr>
              <a:t>{{ PROGRAM OWNER NAME }}</a:t>
            </a:r>
            <a:r>
              <a:rPr lang="en" sz="1100">
                <a:solidFill>
                  <a:schemeClr val="dk1"/>
                </a:solidFill>
                <a:latin typeface="Work Sans"/>
                <a:ea typeface="Work Sans"/>
                <a:cs typeface="Work Sans"/>
                <a:sym typeface="Work Sans"/>
              </a:rPr>
              <a:t>!</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Welcome to your March 2021 Campaign in a Box. This month, we’ll be empowering your users to protect themselves and your organization from phishing scams. This Campaign in a Box will equip them with the tools they need to recognize a phishy email, protect themselves from malicious links and attachments, and perform appropriate countermeasures should they ever fall victim to a phishing attack. It also contains a whole lot of puns about fish.</a:t>
            </a:r>
            <a:endParaRPr sz="1100">
              <a:solidFill>
                <a:schemeClr val="dk1"/>
              </a:solidFill>
              <a:latin typeface="Work Sans"/>
              <a:ea typeface="Work Sans"/>
              <a:cs typeface="Work Sans"/>
              <a:sym typeface="Work Sans"/>
            </a:endParaRPr>
          </a:p>
          <a:p>
            <a:pPr indent="0" lvl="0" marL="0" rtl="0" algn="l">
              <a:spcBef>
                <a:spcPts val="0"/>
              </a:spcBef>
              <a:spcAft>
                <a:spcPts val="1600"/>
              </a:spcAft>
              <a:buNone/>
            </a:pPr>
            <a:r>
              <a:t/>
            </a:r>
            <a:endParaRPr>
              <a:latin typeface="Work Sans"/>
              <a:ea typeface="Work Sans"/>
              <a:cs typeface="Work Sans"/>
              <a:sym typeface="Work Sans"/>
            </a:endParaRPr>
          </a:p>
        </p:txBody>
      </p:sp>
      <p:sp>
        <p:nvSpPr>
          <p:cNvPr id="66" name="Google Shape;66;p14"/>
          <p:cNvSpPr txBox="1"/>
          <p:nvPr/>
        </p:nvSpPr>
        <p:spPr>
          <a:xfrm>
            <a:off x="509550" y="5950885"/>
            <a:ext cx="6753300" cy="3876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u="sng">
                <a:solidFill>
                  <a:schemeClr val="hlink"/>
                </a:solidFill>
                <a:latin typeface="Work Sans"/>
                <a:ea typeface="Work Sans"/>
                <a:cs typeface="Work Sans"/>
                <a:sym typeface="Work Sans"/>
                <a:hlinkClick r:id="rId4"/>
              </a:rPr>
              <a:t>Via Giphy</a:t>
            </a:r>
            <a:endParaRPr b="1" sz="900">
              <a:solidFill>
                <a:schemeClr val="dk1"/>
              </a:solidFill>
              <a:latin typeface="Work Sans"/>
              <a:ea typeface="Work Sans"/>
              <a:cs typeface="Work Sans"/>
              <a:sym typeface="Work Sans"/>
            </a:endParaRPr>
          </a:p>
          <a:p>
            <a:pPr indent="0" lvl="0" marL="0" rtl="0" algn="l">
              <a:lnSpc>
                <a:spcPct val="115000"/>
              </a:lnSpc>
              <a:spcBef>
                <a:spcPts val="100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In this month’s box, you will find: </a:t>
            </a:r>
            <a:endParaRPr b="1" sz="1100">
              <a:solidFill>
                <a:schemeClr val="dk1"/>
              </a:solidFill>
              <a:latin typeface="Work Sans"/>
              <a:ea typeface="Work Sans"/>
              <a:cs typeface="Work Sans"/>
              <a:sym typeface="Work Sans"/>
            </a:endParaRPr>
          </a:p>
          <a:p>
            <a:pPr indent="-298450" lvl="0" marL="457200" rtl="0" algn="l">
              <a:lnSpc>
                <a:spcPct val="115000"/>
              </a:lnSpc>
              <a:spcBef>
                <a:spcPts val="1000"/>
              </a:spcBef>
              <a:spcAft>
                <a:spcPts val="0"/>
              </a:spcAft>
              <a:buClr>
                <a:schemeClr val="dk1"/>
              </a:buClr>
              <a:buSzPts val="1100"/>
              <a:buFont typeface="Montserrat"/>
              <a:buChar char="-"/>
            </a:pPr>
            <a:r>
              <a:rPr b="1" lang="en" sz="1100">
                <a:solidFill>
                  <a:schemeClr val="dk1"/>
                </a:solidFill>
                <a:latin typeface="Work Sans"/>
                <a:ea typeface="Work Sans"/>
                <a:cs typeface="Work Sans"/>
                <a:sym typeface="Work Sans"/>
              </a:rPr>
              <a:t>A blog post from Living Security to teach your users about phishing</a:t>
            </a:r>
            <a:r>
              <a:rPr lang="en" sz="1100">
                <a:solidFill>
                  <a:schemeClr val="dk1"/>
                </a:solidFill>
                <a:latin typeface="Work Sans"/>
                <a:ea typeface="Work Sans"/>
                <a:cs typeface="Work Sans"/>
                <a:sym typeface="Work Sans"/>
              </a:rPr>
              <a:t>. You can share a link to our website or republish this article on your own intranet.</a:t>
            </a:r>
            <a:endParaRPr sz="1100">
              <a:solidFill>
                <a:schemeClr val="dk1"/>
              </a:solidFill>
              <a:latin typeface="Work Sans"/>
              <a:ea typeface="Work Sans"/>
              <a:cs typeface="Work Sans"/>
              <a:sym typeface="Work Sans"/>
            </a:endParaRPr>
          </a:p>
          <a:p>
            <a:pPr indent="-298450" lvl="0" marL="457200" rtl="0" algn="l">
              <a:lnSpc>
                <a:spcPct val="115000"/>
              </a:lnSpc>
              <a:spcBef>
                <a:spcPts val="0"/>
              </a:spcBef>
              <a:spcAft>
                <a:spcPts val="0"/>
              </a:spcAft>
              <a:buClr>
                <a:schemeClr val="dk1"/>
              </a:buClr>
              <a:buSzPts val="1100"/>
              <a:buFont typeface="Montserrat"/>
              <a:buChar char="-"/>
            </a:pPr>
            <a:r>
              <a:rPr b="1" lang="en" sz="1100">
                <a:solidFill>
                  <a:schemeClr val="dk1"/>
                </a:solidFill>
                <a:latin typeface="Work Sans"/>
                <a:ea typeface="Work Sans"/>
                <a:cs typeface="Work Sans"/>
                <a:sym typeface="Work Sans"/>
              </a:rPr>
              <a:t>A campaign announcement email to send to your users to announce this month’s theme.</a:t>
            </a:r>
            <a:endParaRPr sz="1100">
              <a:solidFill>
                <a:schemeClr val="dk1"/>
              </a:solidFill>
              <a:latin typeface="Work Sans"/>
              <a:ea typeface="Work Sans"/>
              <a:cs typeface="Work Sans"/>
              <a:sym typeface="Work Sans"/>
            </a:endParaRPr>
          </a:p>
          <a:p>
            <a:pPr indent="-298450" lvl="0" marL="457200" rtl="0" algn="l">
              <a:lnSpc>
                <a:spcPct val="115000"/>
              </a:lnSpc>
              <a:spcBef>
                <a:spcPts val="0"/>
              </a:spcBef>
              <a:spcAft>
                <a:spcPts val="0"/>
              </a:spcAft>
              <a:buClr>
                <a:schemeClr val="dk1"/>
              </a:buClr>
              <a:buSzPts val="1100"/>
              <a:buFont typeface="Montserrat"/>
              <a:buChar char="-"/>
            </a:pPr>
            <a:r>
              <a:rPr b="1" lang="en" sz="1100">
                <a:solidFill>
                  <a:schemeClr val="dk1"/>
                </a:solidFill>
                <a:latin typeface="Work Sans"/>
                <a:ea typeface="Work Sans"/>
                <a:cs typeface="Work Sans"/>
                <a:sym typeface="Work Sans"/>
              </a:rPr>
              <a:t>Weekly email tips</a:t>
            </a:r>
            <a:r>
              <a:rPr lang="en" sz="1100">
                <a:solidFill>
                  <a:schemeClr val="dk1"/>
                </a:solidFill>
                <a:latin typeface="Work Sans"/>
                <a:ea typeface="Work Sans"/>
                <a:cs typeface="Work Sans"/>
                <a:sym typeface="Work Sans"/>
              </a:rPr>
              <a:t> </a:t>
            </a:r>
            <a:r>
              <a:rPr b="1" lang="en" sz="1100">
                <a:solidFill>
                  <a:schemeClr val="dk1"/>
                </a:solidFill>
                <a:latin typeface="Work Sans"/>
                <a:ea typeface="Work Sans"/>
                <a:cs typeface="Work Sans"/>
                <a:sym typeface="Work Sans"/>
              </a:rPr>
              <a:t>to keep users learning throughout the month. </a:t>
            </a:r>
            <a:endParaRPr sz="1100">
              <a:solidFill>
                <a:schemeClr val="dk1"/>
              </a:solidFill>
              <a:latin typeface="Work Sans"/>
              <a:ea typeface="Work Sans"/>
              <a:cs typeface="Work Sans"/>
              <a:sym typeface="Work Sans"/>
            </a:endParaRPr>
          </a:p>
          <a:p>
            <a:pPr indent="-298450" lvl="0" marL="457200" rtl="0" algn="l">
              <a:lnSpc>
                <a:spcPct val="115000"/>
              </a:lnSpc>
              <a:spcBef>
                <a:spcPts val="0"/>
              </a:spcBef>
              <a:spcAft>
                <a:spcPts val="0"/>
              </a:spcAft>
              <a:buClr>
                <a:schemeClr val="dk1"/>
              </a:buClr>
              <a:buSzPts val="1100"/>
              <a:buFont typeface="Montserrat"/>
              <a:buChar char="-"/>
            </a:pPr>
            <a:r>
              <a:rPr b="1" lang="en" sz="1100">
                <a:solidFill>
                  <a:schemeClr val="dk1"/>
                </a:solidFill>
                <a:latin typeface="Work Sans"/>
                <a:ea typeface="Work Sans"/>
                <a:cs typeface="Work Sans"/>
                <a:sym typeface="Work Sans"/>
              </a:rPr>
              <a:t>Weekly chat messages that you can send via Slack, Teams, etc. to reinforce the lessons</a:t>
            </a:r>
            <a:r>
              <a:rPr lang="en" sz="1100">
                <a:solidFill>
                  <a:schemeClr val="dk1"/>
                </a:solidFill>
                <a:latin typeface="Work Sans"/>
                <a:ea typeface="Work Sans"/>
                <a:cs typeface="Work Sans"/>
                <a:sym typeface="Work Sans"/>
              </a:rPr>
              <a:t>. You may need to save the provided GIFs to your computer to attach them to your chat messages, depending on your messaging client.</a:t>
            </a:r>
            <a:endParaRPr sz="1100">
              <a:solidFill>
                <a:schemeClr val="dk1"/>
              </a:solidFill>
              <a:latin typeface="Work Sans"/>
              <a:ea typeface="Work Sans"/>
              <a:cs typeface="Work Sans"/>
              <a:sym typeface="Work Sans"/>
            </a:endParaRPr>
          </a:p>
          <a:p>
            <a:pPr indent="-298450" lvl="0" marL="457200" rtl="0" algn="l">
              <a:lnSpc>
                <a:spcPct val="115000"/>
              </a:lnSpc>
              <a:spcBef>
                <a:spcPts val="0"/>
              </a:spcBef>
              <a:spcAft>
                <a:spcPts val="0"/>
              </a:spcAft>
              <a:buClr>
                <a:schemeClr val="dk1"/>
              </a:buClr>
              <a:buSzPts val="1100"/>
              <a:buFont typeface="Work Sans"/>
              <a:buChar char="-"/>
            </a:pPr>
            <a:r>
              <a:rPr b="1" lang="en" sz="1100">
                <a:solidFill>
                  <a:schemeClr val="dk1"/>
                </a:solidFill>
                <a:latin typeface="Work Sans"/>
                <a:ea typeface="Work Sans"/>
                <a:cs typeface="Work Sans"/>
                <a:sym typeface="Work Sans"/>
              </a:rPr>
              <a:t>Content recommendations. </a:t>
            </a:r>
            <a:r>
              <a:rPr lang="en" sz="1100">
                <a:solidFill>
                  <a:schemeClr val="dk1"/>
                </a:solidFill>
                <a:latin typeface="Work Sans"/>
                <a:ea typeface="Work Sans"/>
                <a:cs typeface="Work Sans"/>
                <a:sym typeface="Work Sans"/>
              </a:rPr>
              <a:t>This is a list of </a:t>
            </a:r>
            <a:r>
              <a:rPr lang="en" sz="1100">
                <a:solidFill>
                  <a:schemeClr val="dk1"/>
                </a:solidFill>
                <a:latin typeface="Work Sans"/>
                <a:ea typeface="Work Sans"/>
                <a:cs typeface="Work Sans"/>
                <a:sym typeface="Work Sans"/>
              </a:rPr>
              <a:t>Living Security training modules to compliment this month’s Campaign in a Box.</a:t>
            </a:r>
            <a:endParaRPr sz="1100">
              <a:solidFill>
                <a:schemeClr val="dk1"/>
              </a:solidFill>
              <a:latin typeface="Work Sans"/>
              <a:ea typeface="Work Sans"/>
              <a:cs typeface="Work Sans"/>
              <a:sym typeface="Work Sans"/>
            </a:endParaRPr>
          </a:p>
          <a:p>
            <a:pPr indent="0" lvl="0" marL="0" rtl="0" algn="l">
              <a:lnSpc>
                <a:spcPct val="115000"/>
              </a:lnSpc>
              <a:spcBef>
                <a:spcPts val="100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You are absolutely free to edit and customize the content we send as you see fit - make this campaign your own! Please don’t hesitate to let us know if there’s something you would like to see in a future campaign.</a:t>
            </a:r>
            <a:endParaRPr sz="1100">
              <a:solidFill>
                <a:schemeClr val="dk1"/>
              </a:solidFill>
              <a:latin typeface="Work Sans"/>
              <a:ea typeface="Work Sans"/>
              <a:cs typeface="Work Sans"/>
              <a:sym typeface="Work Sans"/>
            </a:endParaRPr>
          </a:p>
          <a:p>
            <a:pPr indent="0" lvl="0" marL="0" rtl="0" algn="l">
              <a:lnSpc>
                <a:spcPct val="115000"/>
              </a:lnSpc>
              <a:spcBef>
                <a:spcPts val="1000"/>
              </a:spcBef>
              <a:spcAft>
                <a:spcPts val="0"/>
              </a:spcAft>
              <a:buClr>
                <a:schemeClr val="dk1"/>
              </a:buClr>
              <a:buSzPts val="1100"/>
              <a:buFont typeface="Arial"/>
              <a:buNone/>
            </a:pPr>
            <a:r>
              <a:rPr b="1" lang="en" sz="1100">
                <a:solidFill>
                  <a:schemeClr val="dk1"/>
                </a:solidFill>
                <a:latin typeface="Work Sans"/>
                <a:ea typeface="Work Sans"/>
                <a:cs typeface="Work Sans"/>
                <a:sym typeface="Work Sans"/>
              </a:rPr>
              <a:t>All the best,</a:t>
            </a:r>
            <a:endParaRPr b="1" sz="1100">
              <a:solidFill>
                <a:schemeClr val="dk1"/>
              </a:solidFill>
              <a:latin typeface="Work Sans"/>
              <a:ea typeface="Work Sans"/>
              <a:cs typeface="Work Sans"/>
              <a:sym typeface="Work Sans"/>
            </a:endParaRPr>
          </a:p>
          <a:p>
            <a:pPr indent="0" lvl="0" marL="0" rtl="0" algn="l">
              <a:lnSpc>
                <a:spcPct val="115000"/>
              </a:lnSpc>
              <a:spcBef>
                <a:spcPts val="1000"/>
              </a:spcBef>
              <a:spcAft>
                <a:spcPts val="1000"/>
              </a:spcAft>
              <a:buClr>
                <a:schemeClr val="dk1"/>
              </a:buClr>
              <a:buSzPts val="1100"/>
              <a:buFont typeface="Arial"/>
              <a:buNone/>
            </a:pPr>
            <a:r>
              <a:rPr b="1" lang="en" sz="1100">
                <a:solidFill>
                  <a:schemeClr val="dk1"/>
                </a:solidFill>
                <a:latin typeface="Work Sans"/>
                <a:ea typeface="Work Sans"/>
                <a:cs typeface="Work Sans"/>
                <a:sym typeface="Work Sans"/>
              </a:rPr>
              <a:t>The Living Security Team </a:t>
            </a:r>
            <a:endParaRPr b="1" sz="1100">
              <a:solidFill>
                <a:schemeClr val="dk1"/>
              </a:solidFill>
              <a:latin typeface="Work Sans"/>
              <a:ea typeface="Work Sans"/>
              <a:cs typeface="Work Sans"/>
              <a:sym typeface="Work Sans"/>
            </a:endParaRPr>
          </a:p>
        </p:txBody>
      </p:sp>
      <p:pic>
        <p:nvPicPr>
          <p:cNvPr id="67" name="Google Shape;67;p14"/>
          <p:cNvPicPr preferRelativeResize="0"/>
          <p:nvPr/>
        </p:nvPicPr>
        <p:blipFill>
          <a:blip r:embed="rId5">
            <a:alphaModFix/>
          </a:blip>
          <a:stretch>
            <a:fillRect/>
          </a:stretch>
        </p:blipFill>
        <p:spPr>
          <a:xfrm>
            <a:off x="447675" y="508250"/>
            <a:ext cx="1198250" cy="1193800"/>
          </a:xfrm>
          <a:prstGeom prst="rect">
            <a:avLst/>
          </a:prstGeom>
          <a:noFill/>
          <a:ln>
            <a:noFill/>
          </a:ln>
        </p:spPr>
      </p:pic>
      <p:pic>
        <p:nvPicPr>
          <p:cNvPr id="68" name="Google Shape;68;p14"/>
          <p:cNvPicPr preferRelativeResize="0"/>
          <p:nvPr/>
        </p:nvPicPr>
        <p:blipFill>
          <a:blip r:embed="rId6">
            <a:alphaModFix/>
          </a:blip>
          <a:stretch>
            <a:fillRect/>
          </a:stretch>
        </p:blipFill>
        <p:spPr>
          <a:xfrm>
            <a:off x="2709096" y="3596654"/>
            <a:ext cx="2354200" cy="2354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2"/>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2"/>
          <p:cNvSpPr/>
          <p:nvPr/>
        </p:nvSpPr>
        <p:spPr>
          <a:xfrm>
            <a:off x="397500" y="1702200"/>
            <a:ext cx="6977400" cy="562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2"/>
          <p:cNvSpPr txBox="1"/>
          <p:nvPr>
            <p:ph idx="1" type="body"/>
          </p:nvPr>
        </p:nvSpPr>
        <p:spPr>
          <a:xfrm>
            <a:off x="756150" y="1909697"/>
            <a:ext cx="6400800" cy="49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1"/>
                </a:solidFill>
                <a:latin typeface="Work Sans"/>
                <a:ea typeface="Work Sans"/>
                <a:cs typeface="Work Sans"/>
                <a:sym typeface="Work Sans"/>
              </a:rPr>
              <a:t>Not all fish live in saltwater….</a:t>
            </a:r>
            <a:endParaRPr b="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So not all fisherman fish in lakes. 🤷 Email is the most common way to be on the receiving end of a phishing attack, but it’s certainly not the </a:t>
            </a:r>
            <a:r>
              <a:rPr i="1" lang="en" sz="1100">
                <a:solidFill>
                  <a:schemeClr val="dk1"/>
                </a:solidFill>
                <a:latin typeface="Work Sans"/>
                <a:ea typeface="Work Sans"/>
                <a:cs typeface="Work Sans"/>
                <a:sym typeface="Work Sans"/>
              </a:rPr>
              <a:t>only way.</a:t>
            </a:r>
            <a:r>
              <a:rPr lang="en" sz="1100">
                <a:solidFill>
                  <a:schemeClr val="dk1"/>
                </a:solidFill>
                <a:latin typeface="Work Sans"/>
                <a:ea typeface="Work Sans"/>
                <a:cs typeface="Work Sans"/>
                <a:sym typeface="Work Sans"/>
              </a:rPr>
              <a:t> There’s smishing (aka SMS phishing), which occurs via text message; these malicious text messages are usually pretty similar to phishing emails. Your phone isn’t immune to viruses or malware, so beware of clicking links in text messages, especially if they’re shortened URLs. 📱 There’s also vishing (aka voice phishing), which occurs via phone call. 📞 (Pro tip: when asked for sensitive information, excuse yourself from the call and then call the organization back with a number from a trusted source.)</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Nowadays, there’s a hot new form of phishing on the scene - angler phishing. Angler phishers use social media to target you, often impersonating real brands and extracting personal information from you under the guise of customer service. Think of it like catphishing, but the cybercriminals are impersonating brands instead of babes! Next time Papa John’s tries to help you with a pizza order in response to your disgruntled tweet, take a second to double-check whether that’s really @papajohns and not @papajohnspizza. 🍕 Hint: look for that blue checkmark to confirm the account is verified.</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Best pizza topping?</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 Meat</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 Tomato Slices</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 Pineapple</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 Onion</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p:txBody>
      </p:sp>
      <p:sp>
        <p:nvSpPr>
          <p:cNvPr id="240" name="Google Shape;240;p32"/>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chemeClr val="lt1"/>
                </a:solidFill>
                <a:latin typeface="Work Sans"/>
                <a:ea typeface="Work Sans"/>
                <a:cs typeface="Work Sans"/>
                <a:sym typeface="Work Sans"/>
              </a:rPr>
              <a:t>Chat Message</a:t>
            </a:r>
            <a:endParaRPr sz="1500">
              <a:solidFill>
                <a:schemeClr val="lt1"/>
              </a:solidFill>
              <a:latin typeface="Work Sans Regular"/>
              <a:ea typeface="Work Sans Regular"/>
              <a:cs typeface="Work Sans Regular"/>
              <a:sym typeface="Work Sans Regular"/>
            </a:endParaRPr>
          </a:p>
        </p:txBody>
      </p:sp>
      <p:pic>
        <p:nvPicPr>
          <p:cNvPr id="241" name="Google Shape;241;p32"/>
          <p:cNvPicPr preferRelativeResize="0"/>
          <p:nvPr/>
        </p:nvPicPr>
        <p:blipFill rotWithShape="1">
          <a:blip r:embed="rId3">
            <a:alphaModFix/>
          </a:blip>
          <a:srcRect b="1028" l="0" r="0" t="1038"/>
          <a:stretch/>
        </p:blipFill>
        <p:spPr>
          <a:xfrm>
            <a:off x="481900" y="500400"/>
            <a:ext cx="1107800" cy="1061125"/>
          </a:xfrm>
          <a:prstGeom prst="rect">
            <a:avLst/>
          </a:prstGeom>
          <a:noFill/>
          <a:ln>
            <a:noFill/>
          </a:ln>
        </p:spPr>
      </p:pic>
      <p:sp>
        <p:nvSpPr>
          <p:cNvPr id="242" name="Google Shape;242;p32"/>
          <p:cNvSpPr txBox="1"/>
          <p:nvPr>
            <p:ph idx="1" type="body"/>
          </p:nvPr>
        </p:nvSpPr>
        <p:spPr>
          <a:xfrm>
            <a:off x="685800" y="9403475"/>
            <a:ext cx="6400800" cy="4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Work Sans"/>
                <a:ea typeface="Work Sans"/>
                <a:cs typeface="Work Sans"/>
                <a:sym typeface="Work Sans"/>
                <a:hlinkClick r:id="rId4"/>
              </a:rPr>
              <a:t>Via Giphy</a:t>
            </a:r>
            <a:endParaRPr sz="9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p:txBody>
      </p:sp>
      <p:pic>
        <p:nvPicPr>
          <p:cNvPr id="243" name="Google Shape;243;p32"/>
          <p:cNvPicPr preferRelativeResize="0"/>
          <p:nvPr/>
        </p:nvPicPr>
        <p:blipFill>
          <a:blip r:embed="rId5">
            <a:alphaModFix/>
          </a:blip>
          <a:stretch>
            <a:fillRect/>
          </a:stretch>
        </p:blipFill>
        <p:spPr>
          <a:xfrm>
            <a:off x="756150" y="6847700"/>
            <a:ext cx="3407681" cy="2555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3"/>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3"/>
          <p:cNvSpPr/>
          <p:nvPr/>
        </p:nvSpPr>
        <p:spPr>
          <a:xfrm>
            <a:off x="397500" y="1702200"/>
            <a:ext cx="6977400" cy="562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3"/>
          <p:cNvSpPr txBox="1"/>
          <p:nvPr>
            <p:ph idx="1" type="body"/>
          </p:nvPr>
        </p:nvSpPr>
        <p:spPr>
          <a:xfrm>
            <a:off x="756150" y="1909697"/>
            <a:ext cx="6400800" cy="49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Work Sans"/>
                <a:ea typeface="Work Sans"/>
                <a:cs typeface="Work Sans"/>
                <a:sym typeface="Work Sans"/>
              </a:rPr>
              <a:t>If you’re</a:t>
            </a:r>
            <a:r>
              <a:rPr b="1" lang="en" sz="1100">
                <a:solidFill>
                  <a:schemeClr val="dk1"/>
                </a:solidFill>
                <a:latin typeface="Work Sans"/>
                <a:ea typeface="Work Sans"/>
                <a:cs typeface="Work Sans"/>
                <a:sym typeface="Work Sans"/>
              </a:rPr>
              <a:t> looking for training content to assign this month, we’ve got your back!</a:t>
            </a:r>
            <a:endParaRPr b="1" sz="1100">
              <a:solidFill>
                <a:schemeClr val="dk1"/>
              </a:solidFill>
              <a:latin typeface="Work Sans"/>
              <a:ea typeface="Work Sans"/>
              <a:cs typeface="Work Sans"/>
              <a:sym typeface="Work Sans"/>
            </a:endParaRPr>
          </a:p>
          <a:p>
            <a:pPr indent="0" lvl="0" marL="0" rtl="0" algn="l">
              <a:spcBef>
                <a:spcPts val="0"/>
              </a:spcBef>
              <a:spcAft>
                <a:spcPts val="0"/>
              </a:spcAft>
              <a:buNone/>
            </a:pPr>
            <a:r>
              <a:rPr lang="en" sz="1100">
                <a:solidFill>
                  <a:schemeClr val="dk1"/>
                </a:solidFill>
                <a:latin typeface="Work Sans"/>
                <a:ea typeface="Work Sans"/>
                <a:cs typeface="Work Sans"/>
                <a:sym typeface="Work Sans"/>
              </a:rPr>
              <a:t>Here are our recommendations for Living Security training modules to compliment this month’s Campaign in a Box.</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Case in Point - Vendor Email Compromise</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Case in Point - Themed Phishing</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Big Ideas - Phishing</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Nano Modules:</a:t>
            </a:r>
            <a:endParaRPr sz="1100">
              <a:solidFill>
                <a:schemeClr val="dk1"/>
              </a:solidFill>
              <a:latin typeface="Work Sans"/>
              <a:ea typeface="Work Sans"/>
              <a:cs typeface="Work Sans"/>
              <a:sym typeface="Work Sans"/>
            </a:endParaRPr>
          </a:p>
          <a:p>
            <a:pPr indent="-298450" lvl="1" marL="9144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Phishing</a:t>
            </a:r>
            <a:endParaRPr sz="1100">
              <a:solidFill>
                <a:schemeClr val="dk1"/>
              </a:solidFill>
              <a:latin typeface="Work Sans"/>
              <a:ea typeface="Work Sans"/>
              <a:cs typeface="Work Sans"/>
              <a:sym typeface="Work Sans"/>
            </a:endParaRPr>
          </a:p>
          <a:p>
            <a:pPr indent="-298450" lvl="1" marL="9144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Whaling</a:t>
            </a:r>
            <a:endParaRPr sz="1100">
              <a:solidFill>
                <a:schemeClr val="dk1"/>
              </a:solidFill>
              <a:latin typeface="Work Sans"/>
              <a:ea typeface="Work Sans"/>
              <a:cs typeface="Work Sans"/>
              <a:sym typeface="Work Sans"/>
            </a:endParaRPr>
          </a:p>
          <a:p>
            <a:pPr indent="-298450" lvl="1" marL="9144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Smishing</a:t>
            </a:r>
            <a:endParaRPr sz="1100">
              <a:solidFill>
                <a:schemeClr val="dk1"/>
              </a:solidFill>
              <a:latin typeface="Work Sans"/>
              <a:ea typeface="Work Sans"/>
              <a:cs typeface="Work Sans"/>
              <a:sym typeface="Work Sans"/>
            </a:endParaRPr>
          </a:p>
          <a:p>
            <a:pPr indent="-298450" lvl="1" marL="9144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Spear Phishing</a:t>
            </a:r>
            <a:endParaRPr sz="1100">
              <a:solidFill>
                <a:schemeClr val="dk1"/>
              </a:solidFill>
              <a:latin typeface="Work Sans"/>
              <a:ea typeface="Work Sans"/>
              <a:cs typeface="Work Sans"/>
              <a:sym typeface="Work Sans"/>
            </a:endParaRPr>
          </a:p>
          <a:p>
            <a:pPr indent="-298450" lvl="1" marL="9144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Vishing</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Phishing IRL (series)</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Work Sans"/>
              <a:buChar char="●"/>
            </a:pPr>
            <a:r>
              <a:rPr lang="en" sz="1100">
                <a:solidFill>
                  <a:schemeClr val="dk1"/>
                </a:solidFill>
                <a:latin typeface="Work Sans"/>
                <a:ea typeface="Work Sans"/>
                <a:cs typeface="Work Sans"/>
                <a:sym typeface="Work Sans"/>
              </a:rPr>
              <a:t>Executive Series: Business Email Compromise</a:t>
            </a:r>
            <a:endParaRPr sz="1100">
              <a:solidFill>
                <a:schemeClr val="dk1"/>
              </a:solidFill>
              <a:latin typeface="Work Sans"/>
              <a:ea typeface="Work Sans"/>
              <a:cs typeface="Work Sans"/>
              <a:sym typeface="Work Sans"/>
            </a:endParaRPr>
          </a:p>
        </p:txBody>
      </p:sp>
      <p:sp>
        <p:nvSpPr>
          <p:cNvPr id="251" name="Google Shape;251;p33"/>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chemeClr val="lt1"/>
                </a:solidFill>
                <a:latin typeface="Work Sans"/>
                <a:ea typeface="Work Sans"/>
                <a:cs typeface="Work Sans"/>
                <a:sym typeface="Work Sans"/>
              </a:rPr>
              <a:t>Recommended Training Content</a:t>
            </a:r>
            <a:endParaRPr sz="1500">
              <a:solidFill>
                <a:schemeClr val="lt1"/>
              </a:solidFill>
              <a:latin typeface="Work Sans Regular"/>
              <a:ea typeface="Work Sans Regular"/>
              <a:cs typeface="Work Sans Regular"/>
              <a:sym typeface="Work Sans Regular"/>
            </a:endParaRPr>
          </a:p>
        </p:txBody>
      </p:sp>
      <p:pic>
        <p:nvPicPr>
          <p:cNvPr id="252" name="Google Shape;252;p33"/>
          <p:cNvPicPr preferRelativeResize="0"/>
          <p:nvPr/>
        </p:nvPicPr>
        <p:blipFill>
          <a:blip r:embed="rId3">
            <a:alphaModFix/>
          </a:blip>
          <a:stretch>
            <a:fillRect/>
          </a:stretch>
        </p:blipFill>
        <p:spPr>
          <a:xfrm>
            <a:off x="483700" y="467350"/>
            <a:ext cx="1106000" cy="1129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idx="1" type="body"/>
          </p:nvPr>
        </p:nvSpPr>
        <p:spPr>
          <a:xfrm>
            <a:off x="379825" y="1955400"/>
            <a:ext cx="7005600" cy="4942800"/>
          </a:xfrm>
          <a:prstGeom prst="rect">
            <a:avLst/>
          </a:prstGeom>
        </p:spPr>
        <p:txBody>
          <a:bodyPr anchorCtr="0" anchor="t" bIns="91425" lIns="91425" spcFirstLastPara="1" rIns="91425" wrap="square" tIns="91425">
            <a:noAutofit/>
          </a:bodyPr>
          <a:lstStyle/>
          <a:p>
            <a:pPr indent="0" lvl="0" marL="0" rtl="0" algn="l">
              <a:spcBef>
                <a:spcPts val="2000"/>
              </a:spcBef>
              <a:spcAft>
                <a:spcPts val="0"/>
              </a:spcAft>
              <a:buClr>
                <a:schemeClr val="dk1"/>
              </a:buClr>
              <a:buSzPts val="1100"/>
              <a:buFont typeface="Arial"/>
              <a:buNone/>
            </a:pPr>
            <a:r>
              <a:rPr lang="en">
                <a:solidFill>
                  <a:srgbClr val="FF9900"/>
                </a:solidFill>
                <a:latin typeface="Work Sans"/>
                <a:ea typeface="Work Sans"/>
                <a:cs typeface="Work Sans"/>
                <a:sym typeface="Work Sans"/>
              </a:rPr>
              <a:t>Phishing: Staying off the Hook</a:t>
            </a:r>
            <a:endParaRPr>
              <a:solidFill>
                <a:srgbClr val="FF9900"/>
              </a:solidFill>
              <a:latin typeface="Work Sans"/>
              <a:ea typeface="Work Sans"/>
              <a:cs typeface="Work Sans"/>
              <a:sym typeface="Work Sans"/>
            </a:endParaRPr>
          </a:p>
          <a:p>
            <a:pPr indent="0" lvl="0" marL="0" rtl="0" algn="l">
              <a:spcBef>
                <a:spcPts val="60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That is </a:t>
            </a:r>
            <a:r>
              <a:rPr i="1" lang="en" sz="1100">
                <a:solidFill>
                  <a:schemeClr val="dk1"/>
                </a:solidFill>
                <a:latin typeface="Work Sans"/>
                <a:ea typeface="Work Sans"/>
                <a:cs typeface="Work Sans"/>
                <a:sym typeface="Work Sans"/>
              </a:rPr>
              <a:t>not </a:t>
            </a:r>
            <a:r>
              <a:rPr lang="en" sz="1100">
                <a:solidFill>
                  <a:schemeClr val="dk1"/>
                </a:solidFill>
                <a:latin typeface="Work Sans"/>
                <a:ea typeface="Work Sans"/>
                <a:cs typeface="Work Sans"/>
                <a:sym typeface="Work Sans"/>
              </a:rPr>
              <a:t>a typo, nor is it a high society twist on regular fishing. Phishing is by far the #1 most common form of social engineering— a fancy term for when a hacker makes up a really convincing story to trick you into doing something for them or granting them access to private information. Phishing is commonly enacted via email, but you can also be phished by text or phone call (smishing and vishing, respectively).</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I’d bet gazillions of dollars that you’ve encountered phishy emails before. These emails often try to bait you into clicking a link or opening an attachment that infects your device with malware. Sometimes phishers are incredibly forward and just straight-up ask you for your credentials or personal information (</a:t>
            </a:r>
            <a:r>
              <a:rPr i="1" lang="en" sz="1100">
                <a:solidFill>
                  <a:schemeClr val="dk1"/>
                </a:solidFill>
                <a:latin typeface="Work Sans"/>
                <a:ea typeface="Work Sans"/>
                <a:cs typeface="Work Sans"/>
                <a:sym typeface="Work Sans"/>
              </a:rPr>
              <a:t>the audacity!</a:t>
            </a:r>
            <a:r>
              <a:rPr lang="en" sz="1100">
                <a:solidFill>
                  <a:schemeClr val="dk1"/>
                </a:solidFill>
                <a:latin typeface="Work Sans"/>
                <a:ea typeface="Work Sans"/>
                <a:cs typeface="Work Sans"/>
                <a:sym typeface="Work Sans"/>
              </a:rPr>
              <a:t>). We’ll take a look at other types of phishing in the future. For now, let’s focus on those dreaded email scams - after all, email is the most common way that cyber criminals enact phishing attacks.</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i="1" lang="en" sz="1100">
                <a:solidFill>
                  <a:schemeClr val="dk1"/>
                </a:solidFill>
                <a:latin typeface="Work Sans"/>
                <a:ea typeface="Work Sans"/>
                <a:cs typeface="Work Sans"/>
                <a:sym typeface="Work Sans"/>
              </a:rPr>
              <a:t>EXAMPLE: </a:t>
            </a:r>
            <a:r>
              <a:rPr i="1" lang="en" sz="1100">
                <a:solidFill>
                  <a:schemeClr val="dk1"/>
                </a:solidFill>
                <a:latin typeface="Work Sans"/>
                <a:ea typeface="Work Sans"/>
                <a:cs typeface="Work Sans"/>
                <a:sym typeface="Work Sans"/>
              </a:rPr>
              <a:t>A “vendor” emails you an invoice for a purchase, but hold on...something smells phishy. The email address isn’t really your vendor’s email address - it just looks very similar (amy@companyname vs amyb@companyname). In fact, it’s </a:t>
            </a:r>
            <a:r>
              <a:rPr b="1" i="1" lang="en" sz="1100">
                <a:solidFill>
                  <a:schemeClr val="dk1"/>
                </a:solidFill>
                <a:latin typeface="Work Sans"/>
                <a:ea typeface="Work Sans"/>
                <a:cs typeface="Work Sans"/>
                <a:sym typeface="Work Sans"/>
              </a:rPr>
              <a:t>so</a:t>
            </a:r>
            <a:r>
              <a:rPr i="1" lang="en" sz="1100">
                <a:solidFill>
                  <a:schemeClr val="dk1"/>
                </a:solidFill>
                <a:latin typeface="Work Sans"/>
                <a:ea typeface="Work Sans"/>
                <a:cs typeface="Work Sans"/>
                <a:sym typeface="Work Sans"/>
              </a:rPr>
              <a:t> similar that you didn’t realize it was a spoofed email address until, upon downloading the attached PDF, you’ve accidentally installed malware on your device - or until the real vendor emails you her invoice and you realize you paid a phisher!</a:t>
            </a:r>
            <a:endParaRPr sz="1100">
              <a:solidFill>
                <a:schemeClr val="dk1"/>
              </a:solidFill>
              <a:latin typeface="Work Sans"/>
              <a:ea typeface="Work Sans"/>
              <a:cs typeface="Work Sans"/>
              <a:sym typeface="Work Sans"/>
            </a:endParaRPr>
          </a:p>
          <a:p>
            <a:pPr indent="0" lvl="0" marL="0" rtl="0" algn="l">
              <a:spcBef>
                <a:spcPts val="1800"/>
              </a:spcBef>
              <a:spcAft>
                <a:spcPts val="0"/>
              </a:spcAft>
              <a:buClr>
                <a:schemeClr val="dk1"/>
              </a:buClr>
              <a:buSzPts val="1100"/>
              <a:buFont typeface="Arial"/>
              <a:buNone/>
            </a:pPr>
            <a:r>
              <a:rPr lang="en" sz="1600">
                <a:solidFill>
                  <a:schemeClr val="dk1"/>
                </a:solidFill>
                <a:latin typeface="Work Sans"/>
                <a:ea typeface="Work Sans"/>
                <a:cs typeface="Work Sans"/>
                <a:sym typeface="Work Sans"/>
              </a:rPr>
              <a:t>How Can You Stay Vigilant? </a:t>
            </a:r>
            <a:endParaRPr sz="1600">
              <a:solidFill>
                <a:schemeClr val="dk1"/>
              </a:solidFill>
              <a:latin typeface="Work Sans"/>
              <a:ea typeface="Work Sans"/>
              <a:cs typeface="Work Sans"/>
              <a:sym typeface="Work Sans"/>
            </a:endParaRPr>
          </a:p>
          <a:p>
            <a:pPr indent="0" lvl="0" marL="0" rtl="0" algn="l">
              <a:spcBef>
                <a:spcPts val="1800"/>
              </a:spcBef>
              <a:spcAft>
                <a:spcPts val="0"/>
              </a:spcAft>
              <a:buClr>
                <a:schemeClr val="dk1"/>
              </a:buClr>
              <a:buSzPts val="1100"/>
              <a:buFont typeface="Arial"/>
              <a:buNone/>
            </a:pPr>
            <a:r>
              <a:t/>
            </a:r>
            <a:endParaRPr>
              <a:solidFill>
                <a:srgbClr val="FF9900"/>
              </a:solidFill>
              <a:latin typeface="Work Sans"/>
              <a:ea typeface="Work Sans"/>
              <a:cs typeface="Work Sans"/>
              <a:sym typeface="Work Sans"/>
            </a:endParaRPr>
          </a:p>
          <a:p>
            <a:pPr indent="0" lvl="0" marL="0" rtl="0" algn="l">
              <a:spcBef>
                <a:spcPts val="600"/>
              </a:spcBef>
              <a:spcAft>
                <a:spcPts val="1000"/>
              </a:spcAft>
              <a:buClr>
                <a:schemeClr val="dk1"/>
              </a:buClr>
              <a:buSzPts val="1100"/>
              <a:buFont typeface="Arial"/>
              <a:buNone/>
            </a:pPr>
            <a:r>
              <a:t/>
            </a:r>
            <a:endParaRPr b="1" sz="2400">
              <a:solidFill>
                <a:srgbClr val="336FD5"/>
              </a:solidFill>
              <a:latin typeface="Work Sans"/>
              <a:ea typeface="Work Sans"/>
              <a:cs typeface="Work Sans"/>
              <a:sym typeface="Work Sans"/>
            </a:endParaRPr>
          </a:p>
        </p:txBody>
      </p:sp>
      <p:pic>
        <p:nvPicPr>
          <p:cNvPr id="74" name="Google Shape;74;p15"/>
          <p:cNvPicPr preferRelativeResize="0"/>
          <p:nvPr/>
        </p:nvPicPr>
        <p:blipFill rotWithShape="1">
          <a:blip r:embed="rId3">
            <a:alphaModFix/>
          </a:blip>
          <a:srcRect b="64057" l="0" r="0" t="16502"/>
          <a:stretch/>
        </p:blipFill>
        <p:spPr>
          <a:xfrm>
            <a:off x="0" y="0"/>
            <a:ext cx="7772400" cy="1955399"/>
          </a:xfrm>
          <a:prstGeom prst="rect">
            <a:avLst/>
          </a:prstGeom>
          <a:noFill/>
          <a:ln>
            <a:noFill/>
          </a:ln>
        </p:spPr>
      </p:pic>
      <p:pic>
        <p:nvPicPr>
          <p:cNvPr id="75" name="Google Shape;75;p15"/>
          <p:cNvPicPr preferRelativeResize="0"/>
          <p:nvPr/>
        </p:nvPicPr>
        <p:blipFill rotWithShape="1">
          <a:blip r:embed="rId4">
            <a:alphaModFix/>
          </a:blip>
          <a:srcRect b="0" l="1718" r="1709" t="0"/>
          <a:stretch/>
        </p:blipFill>
        <p:spPr>
          <a:xfrm>
            <a:off x="447675" y="508250"/>
            <a:ext cx="1198250" cy="1193800"/>
          </a:xfrm>
          <a:prstGeom prst="rect">
            <a:avLst/>
          </a:prstGeom>
          <a:noFill/>
          <a:ln>
            <a:noFill/>
          </a:ln>
        </p:spPr>
      </p:pic>
      <p:sp>
        <p:nvSpPr>
          <p:cNvPr id="76" name="Google Shape;76;p15"/>
          <p:cNvSpPr txBox="1"/>
          <p:nvPr>
            <p:ph type="title"/>
          </p:nvPr>
        </p:nvSpPr>
        <p:spPr>
          <a:xfrm>
            <a:off x="1702200" y="736900"/>
            <a:ext cx="5920200" cy="119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600">
                <a:solidFill>
                  <a:schemeClr val="lt1"/>
                </a:solidFill>
                <a:latin typeface="Work Sans"/>
                <a:ea typeface="Work Sans"/>
                <a:cs typeface="Work Sans"/>
                <a:sym typeface="Work Sans"/>
              </a:rPr>
              <a:t>Blog </a:t>
            </a:r>
            <a:r>
              <a:rPr b="1" lang="en" sz="2600">
                <a:solidFill>
                  <a:schemeClr val="lt1"/>
                </a:solidFill>
                <a:latin typeface="Work Sans"/>
                <a:ea typeface="Work Sans"/>
                <a:cs typeface="Work Sans"/>
                <a:sym typeface="Work Sans"/>
              </a:rPr>
              <a:t>for End Users</a:t>
            </a:r>
            <a:endParaRPr b="1" sz="2600">
              <a:solidFill>
                <a:schemeClr val="lt1"/>
              </a:solidFill>
              <a:latin typeface="Work Sans"/>
              <a:ea typeface="Work Sans"/>
              <a:cs typeface="Work Sans"/>
              <a:sym typeface="Work Sans"/>
            </a:endParaRPr>
          </a:p>
          <a:p>
            <a:pPr indent="0" lvl="0" marL="0" rtl="0" algn="l">
              <a:lnSpc>
                <a:spcPct val="100000"/>
              </a:lnSpc>
              <a:spcBef>
                <a:spcPts val="0"/>
              </a:spcBef>
              <a:spcAft>
                <a:spcPts val="0"/>
              </a:spcAft>
              <a:buNone/>
            </a:pPr>
            <a:r>
              <a:rPr lang="en" sz="1100">
                <a:solidFill>
                  <a:schemeClr val="lt1"/>
                </a:solidFill>
                <a:latin typeface="Work Sans"/>
                <a:ea typeface="Work Sans"/>
                <a:cs typeface="Work Sans"/>
                <a:sym typeface="Work Sans"/>
              </a:rPr>
              <a:t>https://www.livingsecurity.com/blog/phishing-staying-off-the-hook?hs_preview=rybdIQxi-41372539573</a:t>
            </a:r>
            <a:endParaRPr sz="1100">
              <a:solidFill>
                <a:schemeClr val="lt1"/>
              </a:solidFill>
              <a:latin typeface="Work Sans"/>
              <a:ea typeface="Work Sans"/>
              <a:cs typeface="Work Sans"/>
              <a:sym typeface="Work Sans"/>
            </a:endParaRPr>
          </a:p>
        </p:txBody>
      </p:sp>
      <p:pic>
        <p:nvPicPr>
          <p:cNvPr id="77" name="Google Shape;77;p15"/>
          <p:cNvPicPr preferRelativeResize="0"/>
          <p:nvPr/>
        </p:nvPicPr>
        <p:blipFill>
          <a:blip r:embed="rId5">
            <a:alphaModFix/>
          </a:blip>
          <a:stretch>
            <a:fillRect/>
          </a:stretch>
        </p:blipFill>
        <p:spPr>
          <a:xfrm>
            <a:off x="1501375" y="7199313"/>
            <a:ext cx="4762500" cy="1819275"/>
          </a:xfrm>
          <a:prstGeom prst="rect">
            <a:avLst/>
          </a:prstGeom>
          <a:noFill/>
          <a:ln>
            <a:noFill/>
          </a:ln>
        </p:spPr>
      </p:pic>
      <p:sp>
        <p:nvSpPr>
          <p:cNvPr id="78" name="Google Shape;78;p15"/>
          <p:cNvSpPr txBox="1"/>
          <p:nvPr/>
        </p:nvSpPr>
        <p:spPr>
          <a:xfrm>
            <a:off x="379825" y="9018600"/>
            <a:ext cx="7005600" cy="103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u="sng">
                <a:solidFill>
                  <a:schemeClr val="hlink"/>
                </a:solidFill>
                <a:latin typeface="Work Sans"/>
                <a:ea typeface="Work Sans"/>
                <a:cs typeface="Work Sans"/>
                <a:sym typeface="Work Sans"/>
                <a:hlinkClick r:id="rId6"/>
              </a:rPr>
              <a:t>Via Giphy</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idx="1" type="body"/>
          </p:nvPr>
        </p:nvSpPr>
        <p:spPr>
          <a:xfrm>
            <a:off x="383400" y="1155900"/>
            <a:ext cx="7005600" cy="473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Work Sans"/>
                <a:ea typeface="Work Sans"/>
                <a:cs typeface="Work Sans"/>
                <a:sym typeface="Work Sans"/>
              </a:rPr>
              <a:t>Cybercriminals are crafty little weasels with a lot of practice playing dirty. Luckily, you’re a fox...or a snake. (Those are both natural predators of the weasel...I had to Google that. Sorry to my middle school biology teacher for not properly memorizing the food chain.)</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i="1" sz="1100">
              <a:solidFill>
                <a:schemeClr val="dk1"/>
              </a:solidFill>
              <a:latin typeface="Work Sans"/>
              <a:ea typeface="Work Sans"/>
              <a:cs typeface="Work Sans"/>
              <a:sym typeface="Work Sans"/>
            </a:endParaRPr>
          </a:p>
          <a:p>
            <a:pPr indent="0" lvl="0" marL="0" rtl="0" algn="l">
              <a:spcBef>
                <a:spcPts val="0"/>
              </a:spcBef>
              <a:spcAft>
                <a:spcPts val="0"/>
              </a:spcAft>
              <a:buNone/>
            </a:pPr>
            <a:r>
              <a:rPr lang="en" sz="1100">
                <a:solidFill>
                  <a:schemeClr val="dk1"/>
                </a:solidFill>
                <a:latin typeface="Work Sans"/>
                <a:ea typeface="Work Sans"/>
                <a:cs typeface="Work Sans"/>
                <a:sym typeface="Work Sans"/>
              </a:rPr>
              <a:t>What I mean to say is that</a:t>
            </a:r>
            <a:r>
              <a:rPr i="1" lang="en" sz="1100">
                <a:solidFill>
                  <a:schemeClr val="dk1"/>
                </a:solidFill>
                <a:latin typeface="Work Sans"/>
                <a:ea typeface="Work Sans"/>
                <a:cs typeface="Work Sans"/>
                <a:sym typeface="Work Sans"/>
              </a:rPr>
              <a:t> </a:t>
            </a:r>
            <a:r>
              <a:rPr b="1" i="1" lang="en" sz="1100">
                <a:solidFill>
                  <a:schemeClr val="dk1"/>
                </a:solidFill>
                <a:latin typeface="Work Sans"/>
                <a:ea typeface="Work Sans"/>
                <a:cs typeface="Work Sans"/>
                <a:sym typeface="Work Sans"/>
              </a:rPr>
              <a:t>you</a:t>
            </a:r>
            <a:r>
              <a:rPr i="1" lang="en" sz="1100">
                <a:solidFill>
                  <a:schemeClr val="dk1"/>
                </a:solidFill>
                <a:latin typeface="Work Sans"/>
                <a:ea typeface="Work Sans"/>
                <a:cs typeface="Work Sans"/>
                <a:sym typeface="Work Sans"/>
              </a:rPr>
              <a:t> hold the power to protect your organization. </a:t>
            </a:r>
            <a:r>
              <a:rPr lang="en" sz="1100">
                <a:solidFill>
                  <a:schemeClr val="dk1"/>
                </a:solidFill>
                <a:latin typeface="Work Sans"/>
                <a:ea typeface="Work Sans"/>
                <a:cs typeface="Work Sans"/>
                <a:sym typeface="Work Sans"/>
              </a:rPr>
              <a:t>There are a few things you can do to avoid phishing scams:</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Montserrat"/>
              <a:buChar char="●"/>
            </a:pPr>
            <a:r>
              <a:rPr b="1" lang="en" sz="1100">
                <a:solidFill>
                  <a:schemeClr val="dk1"/>
                </a:solidFill>
                <a:latin typeface="Work Sans"/>
                <a:ea typeface="Work Sans"/>
                <a:cs typeface="Work Sans"/>
                <a:sym typeface="Work Sans"/>
              </a:rPr>
              <a:t>Trust, but verify. </a:t>
            </a:r>
            <a:r>
              <a:rPr lang="en" sz="1100">
                <a:solidFill>
                  <a:schemeClr val="dk1"/>
                </a:solidFill>
                <a:latin typeface="Work Sans"/>
                <a:ea typeface="Work Sans"/>
                <a:cs typeface="Work Sans"/>
                <a:sym typeface="Work Sans"/>
              </a:rPr>
              <a:t>Before responding to an email asking you to download something or share information, double check the sender’s identity. If your “boss” emails you asking you to transfer money, call them and confirm. Just be sure you use a number you already have saved, not one included in the possibly-phishy email.</a:t>
            </a:r>
            <a:br>
              <a:rPr lang="en" sz="1100">
                <a:solidFill>
                  <a:schemeClr val="dk1"/>
                </a:solidFill>
                <a:latin typeface="Work Sans"/>
                <a:ea typeface="Work Sans"/>
                <a:cs typeface="Work Sans"/>
                <a:sym typeface="Work Sans"/>
              </a:rPr>
            </a:b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Montserrat"/>
              <a:buChar char="●"/>
            </a:pPr>
            <a:r>
              <a:rPr b="1" lang="en" sz="1100">
                <a:solidFill>
                  <a:schemeClr val="dk1"/>
                </a:solidFill>
                <a:latin typeface="Work Sans"/>
                <a:ea typeface="Work Sans"/>
                <a:cs typeface="Work Sans"/>
                <a:sym typeface="Work Sans"/>
              </a:rPr>
              <a:t>Be wary of links and attachments. </a:t>
            </a:r>
            <a:r>
              <a:rPr lang="en" sz="1100">
                <a:solidFill>
                  <a:schemeClr val="dk1"/>
                </a:solidFill>
                <a:latin typeface="Work Sans"/>
                <a:ea typeface="Work Sans"/>
                <a:cs typeface="Work Sans"/>
                <a:sym typeface="Work Sans"/>
              </a:rPr>
              <a:t>While not all hyperlinks or attachments are malicious, this is the most popular way phishers get you. Before clicking a link, hover over it and make sure that the destination URL seems legitimate; if the link has been shortened (such as bit.ly or goo.gle links), proceed with caution, as you have no way of knowing where it’s going to take you. Never download an attachment from a source you don’t know. If you </a:t>
            </a:r>
            <a:r>
              <a:rPr i="1" lang="en" sz="1100">
                <a:solidFill>
                  <a:schemeClr val="dk1"/>
                </a:solidFill>
                <a:latin typeface="Work Sans"/>
                <a:ea typeface="Work Sans"/>
                <a:cs typeface="Work Sans"/>
                <a:sym typeface="Work Sans"/>
              </a:rPr>
              <a:t>are</a:t>
            </a:r>
            <a:r>
              <a:rPr lang="en" sz="1100">
                <a:solidFill>
                  <a:schemeClr val="dk1"/>
                </a:solidFill>
                <a:latin typeface="Work Sans"/>
                <a:ea typeface="Work Sans"/>
                <a:cs typeface="Work Sans"/>
                <a:sym typeface="Work Sans"/>
              </a:rPr>
              <a:t> opening an attachment, hover over the file and see what the extension is. If it’s an .exe extension or an extension type that you don’t recognize such as .Ink, etc. - </a:t>
            </a:r>
            <a:r>
              <a:rPr i="1" lang="en" sz="1100">
                <a:solidFill>
                  <a:schemeClr val="dk1"/>
                </a:solidFill>
                <a:latin typeface="Work Sans"/>
                <a:ea typeface="Work Sans"/>
                <a:cs typeface="Work Sans"/>
                <a:sym typeface="Work Sans"/>
              </a:rPr>
              <a:t>don’t open it!</a:t>
            </a:r>
            <a:r>
              <a:rPr lang="en" sz="1100">
                <a:solidFill>
                  <a:schemeClr val="dk1"/>
                </a:solidFill>
                <a:latin typeface="Work Sans"/>
                <a:ea typeface="Work Sans"/>
                <a:cs typeface="Work Sans"/>
                <a:sym typeface="Work Sans"/>
              </a:rPr>
              <a:t> If your email provider allows, scan any attachments for viruses, everytime. Finally, if you’ve downloaded any kind of Microsoft Office file and the program is asking if you would like to “enable macros” or “enable content” - proceed with caution! Enabling macros can cause your computer to become compromised.</a:t>
            </a:r>
            <a:br>
              <a:rPr lang="en" sz="1100">
                <a:solidFill>
                  <a:schemeClr val="dk1"/>
                </a:solidFill>
                <a:latin typeface="Work Sans"/>
                <a:ea typeface="Work Sans"/>
                <a:cs typeface="Work Sans"/>
                <a:sym typeface="Work Sans"/>
              </a:rPr>
            </a:br>
            <a:endParaRPr sz="1100">
              <a:solidFill>
                <a:schemeClr val="dk1"/>
              </a:solidFill>
              <a:latin typeface="Work Sans"/>
              <a:ea typeface="Work Sans"/>
              <a:cs typeface="Work Sans"/>
              <a:sym typeface="Work Sans"/>
            </a:endParaRPr>
          </a:p>
          <a:p>
            <a:pPr indent="-298450" lvl="0" marL="457200" rtl="0" algn="l">
              <a:spcBef>
                <a:spcPts val="0"/>
              </a:spcBef>
              <a:spcAft>
                <a:spcPts val="0"/>
              </a:spcAft>
              <a:buClr>
                <a:schemeClr val="dk1"/>
              </a:buClr>
              <a:buSzPts val="1100"/>
              <a:buFont typeface="Montserrat"/>
              <a:buChar char="●"/>
            </a:pPr>
            <a:r>
              <a:rPr b="1" lang="en" sz="1100">
                <a:solidFill>
                  <a:schemeClr val="dk1"/>
                </a:solidFill>
                <a:latin typeface="Work Sans"/>
                <a:ea typeface="Work Sans"/>
                <a:cs typeface="Work Sans"/>
                <a:sym typeface="Work Sans"/>
              </a:rPr>
              <a:t>If an email is suspicious, report it! </a:t>
            </a:r>
            <a:r>
              <a:rPr lang="en" sz="1100">
                <a:solidFill>
                  <a:schemeClr val="dk1"/>
                </a:solidFill>
                <a:latin typeface="Work Sans"/>
                <a:ea typeface="Work Sans"/>
                <a:cs typeface="Work Sans"/>
                <a:sym typeface="Work Sans"/>
              </a:rPr>
              <a:t>Whether your organization provides a “report phish” button in their email client or you need to contact them directly, tag in the IT or Security team by following your organization’s policies and procedures for reporting. It’s best not to forward a phishy email to IT - or anyone else - because it could put them at risk. Instead, you can email them a screenshot or call or message them to explain what’s happening. Instead, call or message them to explain what’s happening and give them a heads up. The last thing you want is an unsuspecting coworker opening the very link or attachment you’re suspicious of.</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sz="1100">
              <a:solidFill>
                <a:schemeClr val="dk1"/>
              </a:solidFill>
              <a:latin typeface="Montserrat"/>
              <a:ea typeface="Montserrat"/>
              <a:cs typeface="Montserrat"/>
              <a:sym typeface="Montserrat"/>
            </a:endParaRPr>
          </a:p>
        </p:txBody>
      </p:sp>
      <p:pic>
        <p:nvPicPr>
          <p:cNvPr id="84" name="Google Shape;84;p16"/>
          <p:cNvPicPr preferRelativeResize="0"/>
          <p:nvPr/>
        </p:nvPicPr>
        <p:blipFill rotWithShape="1">
          <a:blip r:embed="rId3">
            <a:alphaModFix/>
          </a:blip>
          <a:srcRect b="64057" l="0" r="0" t="16502"/>
          <a:stretch/>
        </p:blipFill>
        <p:spPr>
          <a:xfrm>
            <a:off x="0" y="0"/>
            <a:ext cx="7772400" cy="956604"/>
          </a:xfrm>
          <a:prstGeom prst="rect">
            <a:avLst/>
          </a:prstGeom>
          <a:noFill/>
          <a:ln>
            <a:noFill/>
          </a:ln>
        </p:spPr>
      </p:pic>
      <p:sp>
        <p:nvSpPr>
          <p:cNvPr id="85" name="Google Shape;85;p16"/>
          <p:cNvSpPr txBox="1"/>
          <p:nvPr>
            <p:ph type="title"/>
          </p:nvPr>
        </p:nvSpPr>
        <p:spPr>
          <a:xfrm>
            <a:off x="436100" y="216400"/>
            <a:ext cx="5920200" cy="119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600">
                <a:solidFill>
                  <a:schemeClr val="lt1"/>
                </a:solidFill>
                <a:latin typeface="Work Sans"/>
                <a:ea typeface="Work Sans"/>
                <a:cs typeface="Work Sans"/>
                <a:sym typeface="Work Sans"/>
              </a:rPr>
              <a:t>Blog for End Users (Continued)</a:t>
            </a:r>
            <a:endParaRPr sz="3000">
              <a:solidFill>
                <a:schemeClr val="lt1"/>
              </a:solidFill>
            </a:endParaRPr>
          </a:p>
        </p:txBody>
      </p:sp>
      <p:sp>
        <p:nvSpPr>
          <p:cNvPr id="86" name="Google Shape;86;p16"/>
          <p:cNvSpPr txBox="1"/>
          <p:nvPr/>
        </p:nvSpPr>
        <p:spPr>
          <a:xfrm>
            <a:off x="383400" y="9552900"/>
            <a:ext cx="7005600" cy="50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u="sng">
                <a:solidFill>
                  <a:schemeClr val="hlink"/>
                </a:solidFill>
                <a:latin typeface="Work Sans"/>
                <a:ea typeface="Work Sans"/>
                <a:cs typeface="Work Sans"/>
                <a:sym typeface="Work Sans"/>
                <a:hlinkClick r:id="rId4"/>
              </a:rPr>
              <a:t>Via Giphy</a:t>
            </a:r>
            <a:endParaRPr sz="1100"/>
          </a:p>
        </p:txBody>
      </p:sp>
      <p:pic>
        <p:nvPicPr>
          <p:cNvPr id="87" name="Google Shape;87;p16"/>
          <p:cNvPicPr preferRelativeResize="0"/>
          <p:nvPr/>
        </p:nvPicPr>
        <p:blipFill>
          <a:blip r:embed="rId5">
            <a:alphaModFix/>
          </a:blip>
          <a:stretch>
            <a:fillRect/>
          </a:stretch>
        </p:blipFill>
        <p:spPr>
          <a:xfrm>
            <a:off x="2795412" y="7371325"/>
            <a:ext cx="2181575" cy="2181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idx="1" type="body"/>
          </p:nvPr>
        </p:nvSpPr>
        <p:spPr>
          <a:xfrm>
            <a:off x="383400" y="1155900"/>
            <a:ext cx="7005600" cy="4025700"/>
          </a:xfrm>
          <a:prstGeom prst="rect">
            <a:avLst/>
          </a:prstGeom>
        </p:spPr>
        <p:txBody>
          <a:bodyPr anchorCtr="0" anchor="t" bIns="91425" lIns="91425" spcFirstLastPara="1" rIns="91425" wrap="square" tIns="91425">
            <a:noAutofit/>
          </a:bodyPr>
          <a:lstStyle/>
          <a:p>
            <a:pPr indent="0" lvl="0" marL="0" rtl="0" algn="l">
              <a:spcBef>
                <a:spcPts val="1600"/>
              </a:spcBef>
              <a:spcAft>
                <a:spcPts val="0"/>
              </a:spcAft>
              <a:buClr>
                <a:schemeClr val="dk1"/>
              </a:buClr>
              <a:buSzPts val="1100"/>
              <a:buFont typeface="Arial"/>
              <a:buNone/>
            </a:pPr>
            <a:r>
              <a:rPr lang="en" sz="1400">
                <a:solidFill>
                  <a:srgbClr val="FF9900"/>
                </a:solidFill>
                <a:latin typeface="Work Sans"/>
                <a:ea typeface="Work Sans"/>
                <a:cs typeface="Work Sans"/>
                <a:sym typeface="Work Sans"/>
              </a:rPr>
              <a:t>Bonus Tip! When working remotely, stay off of public WiFi</a:t>
            </a:r>
            <a:r>
              <a:rPr b="1" lang="en" sz="1400">
                <a:solidFill>
                  <a:srgbClr val="434343"/>
                </a:solidFill>
                <a:latin typeface="Work Sans"/>
                <a:ea typeface="Work Sans"/>
                <a:cs typeface="Work Sans"/>
                <a:sym typeface="Work Sans"/>
              </a:rPr>
              <a:t> </a:t>
            </a:r>
            <a:endParaRPr b="1" sz="1400">
              <a:solidFill>
                <a:srgbClr val="434343"/>
              </a:solidFill>
              <a:latin typeface="Work Sans"/>
              <a:ea typeface="Work Sans"/>
              <a:cs typeface="Work Sans"/>
              <a:sym typeface="Work Sans"/>
            </a:endParaRPr>
          </a:p>
          <a:p>
            <a:pPr indent="0" lvl="0" marL="0" rtl="0" algn="l">
              <a:spcBef>
                <a:spcPts val="40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Be wary of public networks without password protection. Unfortunately, it’s super easy for a savvy hacker to “spoof” WiFi network names. That open network may say “Starbucks,” but is it really? A hacker can name a WiFi network anything they want!</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If you’re logging into work accounts on a hacker’s lookalike network, you could be granting them access to your every move. Be wary of notifications for seemingly familiar software updates (like Spotify or your antivirus) that appear while you’re connected to a public network . These could be fake messages injected by a hacker to get you to download malware. They really are sneaky little buggers, aren’t they?</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How can you avoid these WiFi scaries? </a:t>
            </a:r>
            <a:r>
              <a:rPr b="1" lang="en" sz="1100">
                <a:solidFill>
                  <a:schemeClr val="dk1"/>
                </a:solidFill>
                <a:latin typeface="Work Sans"/>
                <a:ea typeface="Work Sans"/>
                <a:cs typeface="Work Sans"/>
                <a:sym typeface="Work Sans"/>
              </a:rPr>
              <a:t>Always use your own personal hotspot or connect to a VPN when you can’t use your own home or office WiFi.</a:t>
            </a:r>
            <a:endParaRPr sz="1100">
              <a:solidFill>
                <a:schemeClr val="dk1"/>
              </a:solidFill>
              <a:latin typeface="Work Sans"/>
              <a:ea typeface="Work Sans"/>
              <a:cs typeface="Work Sans"/>
              <a:sym typeface="Work Sans"/>
            </a:endParaRPr>
          </a:p>
          <a:p>
            <a:pPr indent="0" lvl="0" marL="0" rtl="0" algn="l">
              <a:spcBef>
                <a:spcPts val="1800"/>
              </a:spcBef>
              <a:spcAft>
                <a:spcPts val="0"/>
              </a:spcAft>
              <a:buClr>
                <a:schemeClr val="dk1"/>
              </a:buClr>
              <a:buSzPts val="1100"/>
              <a:buFont typeface="Arial"/>
              <a:buNone/>
            </a:pPr>
            <a:r>
              <a:rPr lang="en" sz="1600">
                <a:solidFill>
                  <a:schemeClr val="dk1"/>
                </a:solidFill>
                <a:latin typeface="Work Sans"/>
                <a:ea typeface="Work Sans"/>
                <a:cs typeface="Work Sans"/>
                <a:sym typeface="Work Sans"/>
              </a:rPr>
              <a:t>Knowledge is Power!</a:t>
            </a:r>
            <a:endParaRPr sz="1600">
              <a:solidFill>
                <a:schemeClr val="dk1"/>
              </a:solidFill>
              <a:latin typeface="Work Sans"/>
              <a:ea typeface="Work Sans"/>
              <a:cs typeface="Work Sans"/>
              <a:sym typeface="Work Sans"/>
            </a:endParaRPr>
          </a:p>
          <a:p>
            <a:pPr indent="0" lvl="0" marL="0" rtl="0" algn="l">
              <a:spcBef>
                <a:spcPts val="600"/>
              </a:spcBef>
              <a:spcAft>
                <a:spcPts val="0"/>
              </a:spcAft>
              <a:buClr>
                <a:schemeClr val="dk1"/>
              </a:buClr>
              <a:buSzPts val="1100"/>
              <a:buFont typeface="Arial"/>
              <a:buNone/>
            </a:pPr>
            <a:r>
              <a:rPr lang="en" sz="1100" strike="sngStrike">
                <a:solidFill>
                  <a:schemeClr val="dk1"/>
                </a:solidFill>
                <a:latin typeface="Work Sans"/>
                <a:ea typeface="Work Sans"/>
                <a:cs typeface="Work Sans"/>
                <a:sym typeface="Work Sans"/>
              </a:rPr>
              <a:t>Weasels</a:t>
            </a:r>
            <a:r>
              <a:rPr lang="en" sz="1100">
                <a:solidFill>
                  <a:schemeClr val="dk1"/>
                </a:solidFill>
                <a:latin typeface="Work Sans"/>
                <a:ea typeface="Work Sans"/>
                <a:cs typeface="Work Sans"/>
                <a:sym typeface="Work Sans"/>
              </a:rPr>
              <a:t> Hackers are going to try and trick you, but </a:t>
            </a:r>
            <a:r>
              <a:rPr b="1" i="1" lang="en" sz="1100">
                <a:solidFill>
                  <a:schemeClr val="dk1"/>
                </a:solidFill>
                <a:latin typeface="Work Sans"/>
                <a:ea typeface="Work Sans"/>
                <a:cs typeface="Work Sans"/>
                <a:sym typeface="Work Sans"/>
              </a:rPr>
              <a:t>you </a:t>
            </a:r>
            <a:r>
              <a:rPr b="1" lang="en" sz="1100">
                <a:solidFill>
                  <a:schemeClr val="dk1"/>
                </a:solidFill>
                <a:latin typeface="Work Sans"/>
                <a:ea typeface="Work Sans"/>
                <a:cs typeface="Work Sans"/>
                <a:sym typeface="Work Sans"/>
              </a:rPr>
              <a:t>hold the power to better protect our organization. </a:t>
            </a:r>
            <a:endParaRPr b="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By learning more about phishing attacks, you’re equipping yourself with the knowledge you need to spot bad actors. Even something that seems small - like reporting a phishing email to IT - can go a long way keeping your company safe.</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This month, keep on the lookout for weekly slack messages and emails to learn more about phishing scams and how to outsmart them. Knowing what to look out for is a major WIN worth celebrating, so go get that second cup of coffee. You deserve it.</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p:txBody>
      </p:sp>
      <p:pic>
        <p:nvPicPr>
          <p:cNvPr id="93" name="Google Shape;93;p17"/>
          <p:cNvPicPr preferRelativeResize="0"/>
          <p:nvPr/>
        </p:nvPicPr>
        <p:blipFill rotWithShape="1">
          <a:blip r:embed="rId3">
            <a:alphaModFix/>
          </a:blip>
          <a:srcRect b="64057" l="0" r="0" t="16502"/>
          <a:stretch/>
        </p:blipFill>
        <p:spPr>
          <a:xfrm>
            <a:off x="0" y="0"/>
            <a:ext cx="7772400" cy="956604"/>
          </a:xfrm>
          <a:prstGeom prst="rect">
            <a:avLst/>
          </a:prstGeom>
          <a:noFill/>
          <a:ln>
            <a:noFill/>
          </a:ln>
        </p:spPr>
      </p:pic>
      <p:sp>
        <p:nvSpPr>
          <p:cNvPr id="94" name="Google Shape;94;p17"/>
          <p:cNvSpPr txBox="1"/>
          <p:nvPr>
            <p:ph type="title"/>
          </p:nvPr>
        </p:nvSpPr>
        <p:spPr>
          <a:xfrm>
            <a:off x="436100" y="216400"/>
            <a:ext cx="5920200" cy="119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600">
                <a:solidFill>
                  <a:schemeClr val="lt1"/>
                </a:solidFill>
                <a:latin typeface="Work Sans"/>
                <a:ea typeface="Work Sans"/>
                <a:cs typeface="Work Sans"/>
                <a:sym typeface="Work Sans"/>
              </a:rPr>
              <a:t>Blog for End Users (Continued)</a:t>
            </a:r>
            <a:endParaRPr sz="3000">
              <a:solidFill>
                <a:schemeClr val="lt1"/>
              </a:solidFill>
            </a:endParaRPr>
          </a:p>
        </p:txBody>
      </p:sp>
      <p:pic>
        <p:nvPicPr>
          <p:cNvPr id="95" name="Google Shape;95;p17"/>
          <p:cNvPicPr preferRelativeResize="0"/>
          <p:nvPr/>
        </p:nvPicPr>
        <p:blipFill>
          <a:blip r:embed="rId4">
            <a:alphaModFix/>
          </a:blip>
          <a:stretch>
            <a:fillRect/>
          </a:stretch>
        </p:blipFill>
        <p:spPr>
          <a:xfrm>
            <a:off x="1600200" y="6843950"/>
            <a:ext cx="4572000" cy="2571750"/>
          </a:xfrm>
          <a:prstGeom prst="rect">
            <a:avLst/>
          </a:prstGeom>
          <a:noFill/>
          <a:ln>
            <a:noFill/>
          </a:ln>
        </p:spPr>
      </p:pic>
      <p:sp>
        <p:nvSpPr>
          <p:cNvPr id="96" name="Google Shape;96;p17"/>
          <p:cNvSpPr txBox="1"/>
          <p:nvPr/>
        </p:nvSpPr>
        <p:spPr>
          <a:xfrm>
            <a:off x="2386200" y="9415700"/>
            <a:ext cx="30000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u="sng">
                <a:solidFill>
                  <a:schemeClr val="hlink"/>
                </a:solidFill>
                <a:latin typeface="Work Sans"/>
                <a:ea typeface="Work Sans"/>
                <a:cs typeface="Work Sans"/>
                <a:sym typeface="Work Sans"/>
                <a:hlinkClick r:id="rId5"/>
              </a:rPr>
              <a:t>Via Giphy</a:t>
            </a:r>
            <a:endParaRPr sz="900">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sp>
        <p:nvSpPr>
          <p:cNvPr id="101" name="Google Shape;101;p18"/>
          <p:cNvSpPr txBox="1"/>
          <p:nvPr>
            <p:ph type="title"/>
          </p:nvPr>
        </p:nvSpPr>
        <p:spPr>
          <a:xfrm>
            <a:off x="264895" y="4387196"/>
            <a:ext cx="72426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rgbClr val="00D5B3"/>
                </a:solidFill>
                <a:latin typeface="Work Sans"/>
                <a:ea typeface="Work Sans"/>
                <a:cs typeface="Work Sans"/>
                <a:sym typeface="Work Sans"/>
              </a:rPr>
              <a:t>WEEK 1</a:t>
            </a:r>
            <a:endParaRPr b="1" sz="6400">
              <a:solidFill>
                <a:srgbClr val="00D5B3"/>
              </a:solidFill>
              <a:latin typeface="Work Sans"/>
              <a:ea typeface="Work Sans"/>
              <a:cs typeface="Work Sans"/>
              <a:sym typeface="Work Sans"/>
            </a:endParaRPr>
          </a:p>
        </p:txBody>
      </p:sp>
      <p:pic>
        <p:nvPicPr>
          <p:cNvPr id="102" name="Google Shape;102;p18"/>
          <p:cNvPicPr preferRelativeResize="0"/>
          <p:nvPr/>
        </p:nvPicPr>
        <p:blipFill>
          <a:blip r:embed="rId4">
            <a:alphaModFix/>
          </a:blip>
          <a:stretch>
            <a:fillRect/>
          </a:stretch>
        </p:blipFill>
        <p:spPr>
          <a:xfrm>
            <a:off x="3340775" y="3418226"/>
            <a:ext cx="809175" cy="809175"/>
          </a:xfrm>
          <a:prstGeom prst="rect">
            <a:avLst/>
          </a:prstGeom>
          <a:noFill/>
          <a:ln>
            <a:noFill/>
          </a:ln>
        </p:spPr>
      </p:pic>
      <p:sp>
        <p:nvSpPr>
          <p:cNvPr id="103" name="Google Shape;103;p18"/>
          <p:cNvSpPr txBox="1"/>
          <p:nvPr>
            <p:ph type="title"/>
          </p:nvPr>
        </p:nvSpPr>
        <p:spPr>
          <a:xfrm>
            <a:off x="264895" y="5507096"/>
            <a:ext cx="72426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Work Sans"/>
                <a:ea typeface="Work Sans"/>
                <a:cs typeface="Work Sans"/>
                <a:sym typeface="Work Sans"/>
              </a:rPr>
              <a:t>March</a:t>
            </a:r>
            <a:r>
              <a:rPr b="1" lang="en" sz="2400">
                <a:solidFill>
                  <a:srgbClr val="FFFFFF"/>
                </a:solidFill>
                <a:latin typeface="Work Sans"/>
                <a:ea typeface="Work Sans"/>
                <a:cs typeface="Work Sans"/>
                <a:sym typeface="Work Sans"/>
              </a:rPr>
              <a:t> 1st - 5th</a:t>
            </a:r>
            <a:endParaRPr b="1" sz="2400">
              <a:solidFill>
                <a:srgbClr val="FFFFFF"/>
              </a:solidFill>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p:nvPr/>
        </p:nvSpPr>
        <p:spPr>
          <a:xfrm>
            <a:off x="397500" y="1702200"/>
            <a:ext cx="6977400" cy="794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txBox="1"/>
          <p:nvPr>
            <p:ph idx="1" type="body"/>
          </p:nvPr>
        </p:nvSpPr>
        <p:spPr>
          <a:xfrm>
            <a:off x="756150" y="1827337"/>
            <a:ext cx="6400800" cy="18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Work Sans"/>
                <a:ea typeface="Work Sans"/>
                <a:cs typeface="Work Sans"/>
                <a:sym typeface="Work Sans"/>
              </a:rPr>
              <a:t>Happy March, </a:t>
            </a:r>
            <a:r>
              <a:rPr b="1" lang="en" sz="1200">
                <a:solidFill>
                  <a:schemeClr val="dk1"/>
                </a:solidFill>
                <a:latin typeface="Work Sans"/>
                <a:ea typeface="Work Sans"/>
                <a:cs typeface="Work Sans"/>
                <a:sym typeface="Work Sans"/>
              </a:rPr>
              <a:t>{{ FIRST NAME }}</a:t>
            </a:r>
            <a:r>
              <a:rPr lang="en" sz="1200">
                <a:solidFill>
                  <a:schemeClr val="dk1"/>
                </a:solidFill>
                <a:latin typeface="Work Sans"/>
                <a:ea typeface="Work Sans"/>
                <a:cs typeface="Work Sans"/>
                <a:sym typeface="Work Sans"/>
              </a:rPr>
              <a:t>!</a:t>
            </a:r>
            <a:endParaRPr sz="12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200">
                <a:solidFill>
                  <a:schemeClr val="dk1"/>
                </a:solidFill>
                <a:latin typeface="Work Sans"/>
                <a:ea typeface="Work Sans"/>
                <a:cs typeface="Work Sans"/>
                <a:sym typeface="Work Sans"/>
              </a:rPr>
              <a:t>You’ll never believe it, but the most amazing thing happened today! I got an email from a Nigerian prince with a heart of gold who wants to give me a BAZILLION dollars. Can you believe that?! Talk about good timing...that’s exactly how much I need to pay this ransom on my computer files.</a:t>
            </a:r>
            <a:endParaRPr sz="12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200">
                <a:solidFill>
                  <a:schemeClr val="dk1"/>
                </a:solidFill>
                <a:latin typeface="Work Sans"/>
                <a:ea typeface="Work Sans"/>
                <a:cs typeface="Work Sans"/>
                <a:sym typeface="Work Sans"/>
              </a:rPr>
              <a:t>Wait a second….</a:t>
            </a:r>
            <a:r>
              <a:rPr b="1" i="1" lang="en" sz="1200">
                <a:solidFill>
                  <a:schemeClr val="dk1"/>
                </a:solidFill>
                <a:latin typeface="Work Sans"/>
                <a:ea typeface="Work Sans"/>
                <a:cs typeface="Work Sans"/>
                <a:sym typeface="Work Sans"/>
              </a:rPr>
              <a:t>oh no.</a:t>
            </a:r>
            <a:endParaRPr b="1" i="1" sz="12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b="1" sz="2300">
              <a:solidFill>
                <a:srgbClr val="336FD5"/>
              </a:solidFill>
              <a:latin typeface="Work Sans"/>
              <a:ea typeface="Work Sans"/>
              <a:cs typeface="Work Sans"/>
              <a:sym typeface="Work Sans"/>
            </a:endParaRPr>
          </a:p>
        </p:txBody>
      </p:sp>
      <p:sp>
        <p:nvSpPr>
          <p:cNvPr id="111" name="Google Shape;111;p19"/>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300">
                <a:solidFill>
                  <a:schemeClr val="lt1"/>
                </a:solidFill>
                <a:latin typeface="Work Sans"/>
                <a:ea typeface="Work Sans"/>
                <a:cs typeface="Work Sans"/>
                <a:sym typeface="Work Sans"/>
              </a:rPr>
              <a:t>Campaign Announcement Email</a:t>
            </a:r>
            <a:endParaRPr b="1" sz="2300">
              <a:solidFill>
                <a:schemeClr val="lt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100">
                <a:solidFill>
                  <a:srgbClr val="FFFFFF"/>
                </a:solidFill>
                <a:latin typeface="Work Sans"/>
                <a:ea typeface="Work Sans"/>
                <a:cs typeface="Work Sans"/>
                <a:sym typeface="Work Sans"/>
              </a:rPr>
              <a:t>Subject:</a:t>
            </a:r>
            <a:r>
              <a:rPr lang="en" sz="1100">
                <a:solidFill>
                  <a:srgbClr val="FFFFFF"/>
                </a:solidFill>
                <a:latin typeface="Work Sans"/>
                <a:ea typeface="Work Sans"/>
                <a:cs typeface="Work Sans"/>
                <a:sym typeface="Work Sans"/>
              </a:rPr>
              <a:t> Heeeeeere Phishy, Phishy, Phishy...🎣</a:t>
            </a:r>
            <a:endParaRPr sz="1100">
              <a:solidFill>
                <a:srgbClr val="FFFFFF"/>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200">
                <a:solidFill>
                  <a:srgbClr val="FFFFFF"/>
                </a:solidFill>
                <a:latin typeface="Work Sans"/>
                <a:ea typeface="Work Sans"/>
                <a:cs typeface="Work Sans"/>
                <a:sym typeface="Work Sans"/>
              </a:rPr>
              <a:t>Preview text:</a:t>
            </a:r>
            <a:r>
              <a:rPr lang="en" sz="1200">
                <a:solidFill>
                  <a:srgbClr val="FFFFFF"/>
                </a:solidFill>
                <a:latin typeface="Work Sans"/>
                <a:ea typeface="Work Sans"/>
                <a:cs typeface="Work Sans"/>
                <a:sym typeface="Work Sans"/>
              </a:rPr>
              <a:t> Stay off-the-hook with this month’s resources on phishing.</a:t>
            </a:r>
            <a:endParaRPr sz="1100">
              <a:solidFill>
                <a:srgbClr val="FFFFFF"/>
              </a:solidFill>
              <a:latin typeface="Work Sans"/>
              <a:ea typeface="Work Sans"/>
              <a:cs typeface="Work Sans"/>
              <a:sym typeface="Work Sans"/>
            </a:endParaRPr>
          </a:p>
        </p:txBody>
      </p:sp>
      <p:pic>
        <p:nvPicPr>
          <p:cNvPr id="112" name="Google Shape;112;p19"/>
          <p:cNvPicPr preferRelativeResize="0"/>
          <p:nvPr/>
        </p:nvPicPr>
        <p:blipFill>
          <a:blip r:embed="rId3">
            <a:alphaModFix/>
          </a:blip>
          <a:stretch>
            <a:fillRect/>
          </a:stretch>
        </p:blipFill>
        <p:spPr>
          <a:xfrm>
            <a:off x="481900" y="500400"/>
            <a:ext cx="1107800" cy="1061125"/>
          </a:xfrm>
          <a:prstGeom prst="rect">
            <a:avLst/>
          </a:prstGeom>
          <a:noFill/>
          <a:ln>
            <a:noFill/>
          </a:ln>
        </p:spPr>
      </p:pic>
      <p:sp>
        <p:nvSpPr>
          <p:cNvPr id="113" name="Google Shape;113;p19"/>
          <p:cNvSpPr txBox="1"/>
          <p:nvPr/>
        </p:nvSpPr>
        <p:spPr>
          <a:xfrm>
            <a:off x="756150" y="5482825"/>
            <a:ext cx="6400800" cy="43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Work Sans"/>
                <a:ea typeface="Work Sans"/>
                <a:cs typeface="Work Sans"/>
                <a:sym typeface="Work Sans"/>
                <a:hlinkClick r:id="rId4"/>
              </a:rPr>
              <a:t>Via Giphy</a:t>
            </a:r>
            <a:endParaRPr sz="900">
              <a:latin typeface="Work Sans"/>
              <a:ea typeface="Work Sans"/>
              <a:cs typeface="Work Sans"/>
              <a:sym typeface="Work Sans"/>
            </a:endParaRPr>
          </a:p>
          <a:p>
            <a:pPr indent="0" lvl="0" marL="0" rtl="0" algn="ctr">
              <a:spcBef>
                <a:spcPts val="0"/>
              </a:spcBef>
              <a:spcAft>
                <a:spcPts val="0"/>
              </a:spcAft>
              <a:buNone/>
            </a:pPr>
            <a:r>
              <a:t/>
            </a:r>
            <a:endParaRPr sz="900">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Work Sans"/>
                <a:ea typeface="Work Sans"/>
                <a:cs typeface="Work Sans"/>
                <a:sym typeface="Work Sans"/>
              </a:rPr>
              <a:t>Phishing is a tactic used by cybercriminals in which they send emails (or other communications such as text messages or phone calls) that seem trustworthy but are actually malicious to manipulate us into sending money or sharing private info. This is often done by getting you to click shady links or download malicious attachments, and it’s the #1 way that cyber criminals</a:t>
            </a:r>
            <a:r>
              <a:rPr lang="en" sz="900">
                <a:solidFill>
                  <a:schemeClr val="dk1"/>
                </a:solidFill>
                <a:latin typeface="Work Sans"/>
                <a:ea typeface="Work Sans"/>
                <a:cs typeface="Work Sans"/>
                <a:sym typeface="Work Sans"/>
              </a:rPr>
              <a:t> </a:t>
            </a:r>
            <a:r>
              <a:rPr lang="en" sz="1200">
                <a:solidFill>
                  <a:schemeClr val="dk1"/>
                </a:solidFill>
                <a:latin typeface="Work Sans"/>
                <a:ea typeface="Work Sans"/>
                <a:cs typeface="Work Sans"/>
                <a:sym typeface="Work Sans"/>
              </a:rPr>
              <a:t>manipulate us. According to </a:t>
            </a:r>
            <a:r>
              <a:rPr lang="en" sz="1200" u="sng">
                <a:solidFill>
                  <a:schemeClr val="accent5"/>
                </a:solidFill>
                <a:latin typeface="Work Sans"/>
                <a:ea typeface="Work Sans"/>
                <a:cs typeface="Work Sans"/>
                <a:sym typeface="Work Sans"/>
                <a:hlinkClick r:id="rId5">
                  <a:extLst>
                    <a:ext uri="{A12FA001-AC4F-418D-AE19-62706E023703}">
                      <ahyp:hlinkClr val="tx"/>
                    </a:ext>
                  </a:extLst>
                </a:hlinkClick>
              </a:rPr>
              <a:t>Verizon’s 2019 Data Breach Investigation Report</a:t>
            </a:r>
            <a:r>
              <a:rPr lang="en" sz="1200">
                <a:solidFill>
                  <a:schemeClr val="dk1"/>
                </a:solidFill>
                <a:latin typeface="Work Sans"/>
                <a:ea typeface="Work Sans"/>
                <a:cs typeface="Work Sans"/>
                <a:sym typeface="Work Sans"/>
              </a:rPr>
              <a:t>, a whopping 90% of security breaches involved a form of social engineering, usually phishing. There were even more phishing attacks than normal in 2020 according to the </a:t>
            </a:r>
            <a:r>
              <a:rPr lang="en" sz="1200" u="sng">
                <a:solidFill>
                  <a:schemeClr val="accent5"/>
                </a:solidFill>
                <a:latin typeface="Work Sans"/>
                <a:ea typeface="Work Sans"/>
                <a:cs typeface="Work Sans"/>
                <a:sym typeface="Work Sans"/>
                <a:hlinkClick r:id="rId6">
                  <a:extLst>
                    <a:ext uri="{A12FA001-AC4F-418D-AE19-62706E023703}">
                      <ahyp:hlinkClr val="tx"/>
                    </a:ext>
                  </a:extLst>
                </a:hlinkClick>
              </a:rPr>
              <a:t>Anti-Phishing Working Group</a:t>
            </a:r>
            <a:r>
              <a:rPr lang="en" sz="1200">
                <a:solidFill>
                  <a:schemeClr val="dk1"/>
                </a:solidFill>
                <a:latin typeface="Work Sans"/>
                <a:ea typeface="Work Sans"/>
                <a:cs typeface="Work Sans"/>
                <a:sym typeface="Work Sans"/>
              </a:rPr>
              <a:t>, due to a pandemic-related spike in cyber crime. This month, we’re going to be sharing some tips, tricks, and resources to help you avoid taking the bait.</a:t>
            </a:r>
            <a:endParaRPr sz="12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Work Sans"/>
                <a:ea typeface="Work Sans"/>
                <a:cs typeface="Work Sans"/>
                <a:sym typeface="Work Sans"/>
              </a:rPr>
              <a:t>Now if you’ll excuse me, I’d better call my bank….and the IT department. In the meantime, make sure you check out this month’s blog, </a:t>
            </a:r>
            <a:r>
              <a:rPr i="1" lang="en" sz="1200" u="sng">
                <a:solidFill>
                  <a:schemeClr val="accent5"/>
                </a:solidFill>
                <a:latin typeface="Work Sans"/>
                <a:ea typeface="Work Sans"/>
                <a:cs typeface="Work Sans"/>
                <a:sym typeface="Work Sans"/>
                <a:hlinkClick r:id="rId7">
                  <a:extLst>
                    <a:ext uri="{A12FA001-AC4F-418D-AE19-62706E023703}">
                      <ahyp:hlinkClr val="tx"/>
                    </a:ext>
                  </a:extLst>
                </a:hlinkClick>
              </a:rPr>
              <a:t>Phishing: Staying off the Hook</a:t>
            </a:r>
            <a:r>
              <a:rPr i="1" lang="en" sz="1200">
                <a:solidFill>
                  <a:schemeClr val="dk1"/>
                </a:solidFill>
                <a:latin typeface="Work Sans"/>
                <a:ea typeface="Work Sans"/>
                <a:cs typeface="Work Sans"/>
                <a:sym typeface="Work Sans"/>
              </a:rPr>
              <a:t>, </a:t>
            </a:r>
            <a:r>
              <a:rPr lang="en" sz="1200">
                <a:solidFill>
                  <a:schemeClr val="dk1"/>
                </a:solidFill>
                <a:latin typeface="Work Sans"/>
                <a:ea typeface="Work Sans"/>
                <a:cs typeface="Work Sans"/>
                <a:sym typeface="Work Sans"/>
              </a:rPr>
              <a:t>to learn more about how you can stay vigilant and avoid falling victim to this all-too-common cyber threat.</a:t>
            </a:r>
            <a:endParaRPr sz="12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Work Sans"/>
                <a:ea typeface="Work Sans"/>
                <a:cs typeface="Work Sans"/>
                <a:sym typeface="Work Sans"/>
              </a:rPr>
              <a:t>{{ SIGNATURE }}</a:t>
            </a:r>
            <a:endParaRPr b="1" sz="12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Work Sans"/>
                <a:ea typeface="Work Sans"/>
                <a:cs typeface="Work Sans"/>
                <a:sym typeface="Work Sans"/>
              </a:rPr>
              <a:t>P.S. - Click this link, it’s TOTALLY not suspicious at all: </a:t>
            </a:r>
            <a:r>
              <a:rPr lang="en" sz="1200" u="sng">
                <a:solidFill>
                  <a:schemeClr val="accent5"/>
                </a:solidFill>
                <a:latin typeface="Work Sans"/>
                <a:ea typeface="Work Sans"/>
                <a:cs typeface="Work Sans"/>
                <a:sym typeface="Work Sans"/>
                <a:hlinkClick r:id="rId8">
                  <a:extLst>
                    <a:ext uri="{A12FA001-AC4F-418D-AE19-62706E023703}">
                      <ahyp:hlinkClr val="tx"/>
                    </a:ext>
                  </a:extLst>
                </a:hlinkClick>
              </a:rPr>
              <a:t>www,supernormallink.c0m</a:t>
            </a:r>
            <a:endParaRPr sz="1200">
              <a:solidFill>
                <a:schemeClr val="accent5"/>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sz="900">
              <a:latin typeface="Work Sans"/>
              <a:ea typeface="Work Sans"/>
              <a:cs typeface="Work Sans"/>
              <a:sym typeface="Work Sans"/>
            </a:endParaRPr>
          </a:p>
          <a:p>
            <a:pPr indent="0" lvl="0" marL="0" rtl="0" algn="l">
              <a:spcBef>
                <a:spcPts val="0"/>
              </a:spcBef>
              <a:spcAft>
                <a:spcPts val="0"/>
              </a:spcAft>
              <a:buNone/>
            </a:pPr>
            <a:r>
              <a:t/>
            </a:r>
            <a:endParaRPr sz="1100"/>
          </a:p>
        </p:txBody>
      </p:sp>
      <p:pic>
        <p:nvPicPr>
          <p:cNvPr id="114" name="Google Shape;114;p19"/>
          <p:cNvPicPr preferRelativeResize="0"/>
          <p:nvPr/>
        </p:nvPicPr>
        <p:blipFill>
          <a:blip r:embed="rId9">
            <a:alphaModFix/>
          </a:blip>
          <a:stretch>
            <a:fillRect/>
          </a:stretch>
        </p:blipFill>
        <p:spPr>
          <a:xfrm>
            <a:off x="756150" y="3698587"/>
            <a:ext cx="2349950" cy="1762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p:nvPr/>
        </p:nvSpPr>
        <p:spPr>
          <a:xfrm>
            <a:off x="-13125" y="0"/>
            <a:ext cx="7772400" cy="2675400"/>
          </a:xfrm>
          <a:prstGeom prst="rect">
            <a:avLst/>
          </a:prstGeom>
          <a:gradFill>
            <a:gsLst>
              <a:gs pos="0">
                <a:srgbClr val="00D5B3"/>
              </a:gs>
              <a:gs pos="100000">
                <a:srgbClr val="4EB3D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0"/>
          <p:cNvSpPr/>
          <p:nvPr/>
        </p:nvSpPr>
        <p:spPr>
          <a:xfrm>
            <a:off x="397500" y="1702200"/>
            <a:ext cx="6977400" cy="489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0"/>
          <p:cNvSpPr txBox="1"/>
          <p:nvPr>
            <p:ph idx="1" type="body"/>
          </p:nvPr>
        </p:nvSpPr>
        <p:spPr>
          <a:xfrm>
            <a:off x="685800" y="1851776"/>
            <a:ext cx="6400800" cy="474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1"/>
                </a:solidFill>
                <a:latin typeface="Work Sans"/>
                <a:ea typeface="Work Sans"/>
                <a:cs typeface="Work Sans"/>
                <a:sym typeface="Work Sans"/>
              </a:rPr>
              <a:t>Do you remember that awful kid from Finding Nemo that kept trying to grab all of the fish? </a:t>
            </a:r>
            <a:r>
              <a:rPr lang="en" sz="1100">
                <a:solidFill>
                  <a:schemeClr val="dk1"/>
                </a:solidFill>
                <a:latin typeface="Work Sans"/>
                <a:ea typeface="Work Sans"/>
                <a:cs typeface="Work Sans"/>
                <a:sym typeface="Work Sans"/>
              </a:rPr>
              <a:t>🤿</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Did you know she was actually trying to steal their credit card information? Huh. The more you know.</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This month we’re going to be </a:t>
            </a:r>
            <a:r>
              <a:rPr i="1" lang="en" sz="1100">
                <a:solidFill>
                  <a:schemeClr val="dk1"/>
                </a:solidFill>
                <a:latin typeface="Work Sans"/>
                <a:ea typeface="Work Sans"/>
                <a:cs typeface="Work Sans"/>
                <a:sym typeface="Work Sans"/>
              </a:rPr>
              <a:t>diving</a:t>
            </a:r>
            <a:r>
              <a:rPr lang="en" sz="1100">
                <a:solidFill>
                  <a:schemeClr val="dk1"/>
                </a:solidFill>
                <a:latin typeface="Work Sans"/>
                <a:ea typeface="Work Sans"/>
                <a:cs typeface="Work Sans"/>
                <a:sym typeface="Work Sans"/>
              </a:rPr>
              <a:t> into some resources on phishing, THE most common way that cyber criminals manipulate us. Phishing is the name for a cyber attack in which a cyber criminal sends an email (or other method of communication such as a text, which is called smishing) that seems trustworthy but is actually malicious to manipulate us into clicking shady links, downloading malicious files, or sharing private info. Cyber criminals use phishing for a variety of purposes, including taking personal information, spreading malware, and obtaining funds that do not belong to them. Be on the lookout for this month’s tips, tricks, and resources for staying off the hook.</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NOT-SO-FUN FACT: From 2013 to 2015, a Lithuanian hacker stole more than $100 MILLION from Google and Facebook using phishing scams. He forged contracts, invoices, and emails from fake corporate executives to trick employees from Google and Facebook into wiring him money. YIKES!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1100">
                <a:solidFill>
                  <a:schemeClr val="dk1"/>
                </a:solidFill>
                <a:latin typeface="Work Sans"/>
                <a:ea typeface="Work Sans"/>
                <a:cs typeface="Work Sans"/>
                <a:sym typeface="Work Sans"/>
              </a:rPr>
              <a:t>Best fictional fish? React to this message with your vote:</a:t>
            </a:r>
            <a:endParaRPr b="1" sz="11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 Jabberjaw from, well, Jabberjaw</a:t>
            </a:r>
            <a:endParaRPr sz="1100">
              <a:solidFill>
                <a:schemeClr val="dk1"/>
              </a:solidFill>
              <a:latin typeface="Work Sans"/>
              <a:ea typeface="Work Sans"/>
              <a:cs typeface="Work Sans"/>
              <a:sym typeface="Work Sans"/>
            </a:endParaRPr>
          </a:p>
          <a:p>
            <a:pPr indent="0" lvl="0" marL="0" rtl="0" algn="l">
              <a:spcBef>
                <a:spcPts val="800"/>
              </a:spcBef>
              <a:spcAft>
                <a:spcPts val="0"/>
              </a:spcAft>
              <a:buClr>
                <a:schemeClr val="dk1"/>
              </a:buClr>
              <a:buSzPts val="1100"/>
              <a:buFont typeface="Arial"/>
              <a:buNone/>
            </a:pPr>
            <a:r>
              <a:rPr lang="en" sz="1100">
                <a:solidFill>
                  <a:schemeClr val="dk1"/>
                </a:solidFill>
                <a:latin typeface="Work Sans"/>
                <a:ea typeface="Work Sans"/>
                <a:cs typeface="Work Sans"/>
                <a:sym typeface="Work Sans"/>
              </a:rPr>
              <a:t>🐡: Mrs.Puff from Spongebob</a:t>
            </a:r>
            <a:endParaRPr sz="1100">
              <a:solidFill>
                <a:schemeClr val="dk1"/>
              </a:solidFill>
              <a:latin typeface="Work Sans"/>
              <a:ea typeface="Work Sans"/>
              <a:cs typeface="Work Sans"/>
              <a:sym typeface="Work Sans"/>
            </a:endParaRPr>
          </a:p>
          <a:p>
            <a:pPr indent="0" lvl="0" marL="0" rtl="0" algn="l">
              <a:spcBef>
                <a:spcPts val="800"/>
              </a:spcBef>
              <a:spcAft>
                <a:spcPts val="800"/>
              </a:spcAft>
              <a:buClr>
                <a:schemeClr val="dk1"/>
              </a:buClr>
              <a:buSzPts val="1100"/>
              <a:buFont typeface="Arial"/>
              <a:buNone/>
            </a:pPr>
            <a:r>
              <a:rPr lang="en" sz="1100">
                <a:solidFill>
                  <a:schemeClr val="dk1"/>
                </a:solidFill>
                <a:latin typeface="Work Sans"/>
                <a:ea typeface="Work Sans"/>
                <a:cs typeface="Work Sans"/>
                <a:sym typeface="Work Sans"/>
              </a:rPr>
              <a:t>🦈: The shark from Jaws</a:t>
            </a:r>
            <a:endParaRPr b="1" sz="1100">
              <a:solidFill>
                <a:schemeClr val="dk1"/>
              </a:solidFill>
              <a:latin typeface="Work Sans"/>
              <a:ea typeface="Work Sans"/>
              <a:cs typeface="Work Sans"/>
              <a:sym typeface="Work Sans"/>
            </a:endParaRPr>
          </a:p>
        </p:txBody>
      </p:sp>
      <p:sp>
        <p:nvSpPr>
          <p:cNvPr id="122" name="Google Shape;122;p20"/>
          <p:cNvSpPr txBox="1"/>
          <p:nvPr/>
        </p:nvSpPr>
        <p:spPr>
          <a:xfrm>
            <a:off x="1589700" y="566713"/>
            <a:ext cx="5964600" cy="9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chemeClr val="lt1"/>
                </a:solidFill>
                <a:latin typeface="Work Sans"/>
                <a:ea typeface="Work Sans"/>
                <a:cs typeface="Work Sans"/>
                <a:sym typeface="Work Sans"/>
              </a:rPr>
              <a:t>Chat Message</a:t>
            </a:r>
            <a:endParaRPr sz="1500">
              <a:solidFill>
                <a:schemeClr val="lt1"/>
              </a:solidFill>
            </a:endParaRPr>
          </a:p>
        </p:txBody>
      </p:sp>
      <p:pic>
        <p:nvPicPr>
          <p:cNvPr id="123" name="Google Shape;123;p20"/>
          <p:cNvPicPr preferRelativeResize="0"/>
          <p:nvPr/>
        </p:nvPicPr>
        <p:blipFill rotWithShape="1">
          <a:blip r:embed="rId3">
            <a:alphaModFix/>
          </a:blip>
          <a:srcRect b="1028" l="0" r="0" t="1038"/>
          <a:stretch/>
        </p:blipFill>
        <p:spPr>
          <a:xfrm>
            <a:off x="481900" y="500400"/>
            <a:ext cx="1107800" cy="1061125"/>
          </a:xfrm>
          <a:prstGeom prst="rect">
            <a:avLst/>
          </a:prstGeom>
          <a:noFill/>
          <a:ln>
            <a:noFill/>
          </a:ln>
        </p:spPr>
      </p:pic>
      <p:pic>
        <p:nvPicPr>
          <p:cNvPr id="124" name="Google Shape;124;p20"/>
          <p:cNvPicPr preferRelativeResize="0"/>
          <p:nvPr/>
        </p:nvPicPr>
        <p:blipFill>
          <a:blip r:embed="rId4">
            <a:alphaModFix/>
          </a:blip>
          <a:stretch>
            <a:fillRect/>
          </a:stretch>
        </p:blipFill>
        <p:spPr>
          <a:xfrm>
            <a:off x="837450" y="6738575"/>
            <a:ext cx="4231276" cy="2818025"/>
          </a:xfrm>
          <a:prstGeom prst="rect">
            <a:avLst/>
          </a:prstGeom>
          <a:noFill/>
          <a:ln>
            <a:noFill/>
          </a:ln>
        </p:spPr>
      </p:pic>
      <p:sp>
        <p:nvSpPr>
          <p:cNvPr id="125" name="Google Shape;125;p20"/>
          <p:cNvSpPr txBox="1"/>
          <p:nvPr/>
        </p:nvSpPr>
        <p:spPr>
          <a:xfrm>
            <a:off x="756150" y="9556600"/>
            <a:ext cx="5397600" cy="4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Work Sans"/>
                <a:ea typeface="Work Sans"/>
                <a:cs typeface="Work Sans"/>
                <a:sym typeface="Work Sans"/>
                <a:hlinkClick r:id="rId5"/>
              </a:rPr>
              <a:t>Via Giphy</a:t>
            </a:r>
            <a:endParaRPr sz="400">
              <a:latin typeface="Work Sans"/>
              <a:ea typeface="Work Sans"/>
              <a:cs typeface="Work Sans"/>
              <a:sym typeface="Work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Google Shape;130;p21"/>
          <p:cNvSpPr txBox="1"/>
          <p:nvPr>
            <p:ph type="title"/>
          </p:nvPr>
        </p:nvSpPr>
        <p:spPr>
          <a:xfrm>
            <a:off x="264895" y="4387196"/>
            <a:ext cx="72426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rgbClr val="00D5B3"/>
                </a:solidFill>
                <a:latin typeface="Work Sans"/>
                <a:ea typeface="Work Sans"/>
                <a:cs typeface="Work Sans"/>
                <a:sym typeface="Work Sans"/>
              </a:rPr>
              <a:t>WEEK 2</a:t>
            </a:r>
            <a:endParaRPr b="1" sz="6400">
              <a:solidFill>
                <a:srgbClr val="00D5B3"/>
              </a:solidFill>
              <a:latin typeface="Work Sans"/>
              <a:ea typeface="Work Sans"/>
              <a:cs typeface="Work Sans"/>
              <a:sym typeface="Work Sans"/>
            </a:endParaRPr>
          </a:p>
        </p:txBody>
      </p:sp>
      <p:pic>
        <p:nvPicPr>
          <p:cNvPr id="131" name="Google Shape;131;p21"/>
          <p:cNvPicPr preferRelativeResize="0"/>
          <p:nvPr/>
        </p:nvPicPr>
        <p:blipFill>
          <a:blip r:embed="rId4">
            <a:alphaModFix/>
          </a:blip>
          <a:stretch>
            <a:fillRect/>
          </a:stretch>
        </p:blipFill>
        <p:spPr>
          <a:xfrm>
            <a:off x="3340775" y="3418226"/>
            <a:ext cx="809175" cy="809175"/>
          </a:xfrm>
          <a:prstGeom prst="rect">
            <a:avLst/>
          </a:prstGeom>
          <a:noFill/>
          <a:ln>
            <a:noFill/>
          </a:ln>
        </p:spPr>
      </p:pic>
      <p:sp>
        <p:nvSpPr>
          <p:cNvPr id="132" name="Google Shape;132;p21"/>
          <p:cNvSpPr txBox="1"/>
          <p:nvPr>
            <p:ph type="title"/>
          </p:nvPr>
        </p:nvSpPr>
        <p:spPr>
          <a:xfrm>
            <a:off x="264895" y="5507096"/>
            <a:ext cx="72426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Work Sans"/>
                <a:ea typeface="Work Sans"/>
                <a:cs typeface="Work Sans"/>
                <a:sym typeface="Work Sans"/>
              </a:rPr>
              <a:t>March 8th - 12th</a:t>
            </a:r>
            <a:endParaRPr b="1" sz="2400">
              <a:solidFill>
                <a:srgbClr val="FFFFFF"/>
              </a:solidFill>
              <a:latin typeface="Work Sans"/>
              <a:ea typeface="Work Sans"/>
              <a:cs typeface="Work Sans"/>
              <a:sym typeface="Work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